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notesMasterIdLst>
    <p:notesMasterId r:id="rId23"/>
  </p:notesMasterIdLst>
  <p:sldSz cx="14630400" cy="8229600"/>
  <p:notesSz cx="8229600" cy="14630400"/>
  <p:embeddedFontLst>
    <p:embeddedFont>
      <p:font typeface="Raleway"/>
      <p:regular r:id="rId28"/>
    </p:embeddedFont>
    <p:embeddedFont>
      <p:font typeface="Raleway"/>
      <p:regular r:id="rId29"/>
    </p:embeddedFont>
    <p:embeddedFont>
      <p:font typeface="Raleway"/>
      <p:regular r:id="rId30"/>
    </p:embeddedFont>
    <p:embeddedFont>
      <p:font typeface="Raleway"/>
      <p:regular r:id="rId31"/>
    </p:embeddedFont>
    <p:embeddedFont>
      <p:font typeface="Roboto"/>
      <p:regular r:id="rId32"/>
    </p:embeddedFont>
    <p:embeddedFont>
      <p:font typeface="Roboto"/>
      <p:regular r:id="rId33"/>
    </p:embeddedFont>
    <p:embeddedFont>
      <p:font typeface="Roboto"/>
      <p:regular r:id="rId34"/>
    </p:embeddedFont>
    <p:embeddedFont>
      <p:font typeface="Roboto"/>
      <p:regular r:id="rId3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28" Type="http://schemas.openxmlformats.org/officeDocument/2006/relationships/font" Target="fonts/font1.fntdata"/><Relationship Id="rId29" Type="http://schemas.openxmlformats.org/officeDocument/2006/relationships/font" Target="fonts/font2.fntdata"/><Relationship Id="rId30" Type="http://schemas.openxmlformats.org/officeDocument/2006/relationships/font" Target="fonts/font3.fntdata"/><Relationship Id="rId31" Type="http://schemas.openxmlformats.org/officeDocument/2006/relationships/font" Target="fonts/font4.fntdata"/><Relationship Id="rId32" Type="http://schemas.openxmlformats.org/officeDocument/2006/relationships/font" Target="fonts/font5.fntdata"/><Relationship Id="rId33" Type="http://schemas.openxmlformats.org/officeDocument/2006/relationships/font" Target="fonts/font6.fntdata"/><Relationship Id="rId34" Type="http://schemas.openxmlformats.org/officeDocument/2006/relationships/font" Target="fonts/font7.fntdata"/><Relationship Id="rId3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3.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16.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Giới thiệu: Mô hình Phân loại Biển báo Giao thông</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Mô hình này sử dụng mạng nơ-ron tích chập (CNN) để nhận diện và phân loại biển báo giao thông từ hình ảnh. Mục tiêu là phân loại chính xác 43 loại biển báo khác nhau, hỗ trợ nhiều ứng dụng tiềm năng như xe tự hành, hỗ trợ lái xe an toàn, và hệ thống giao thông thông minh.</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74013" y="530662"/>
            <a:ext cx="4814411" cy="601861"/>
          </a:xfrm>
          <a:prstGeom prst="rect">
            <a:avLst/>
          </a:prstGeom>
          <a:noFill/>
          <a:ln/>
        </p:spPr>
        <p:txBody>
          <a:bodyPr wrap="none" lIns="0" tIns="0" rIns="0" bIns="0" rtlCol="0" anchor="t"/>
          <a:lstStyle/>
          <a:p>
            <a:pPr indent="0" marL="0">
              <a:lnSpc>
                <a:spcPts val="4700"/>
              </a:lnSpc>
              <a:buNone/>
            </a:pPr>
            <a:r>
              <a:rPr lang="en-US" sz="3750" dirty="0">
                <a:solidFill>
                  <a:srgbClr val="1B1B27"/>
                </a:solidFill>
                <a:latin typeface="Raleway" pitchFamily="34" charset="0"/>
                <a:ea typeface="Raleway" pitchFamily="34" charset="-122"/>
                <a:cs typeface="Raleway" pitchFamily="34" charset="-120"/>
              </a:rPr>
              <a:t>Quá trình Huấn luyện</a:t>
            </a:r>
            <a:endParaRPr lang="en-US" sz="3750" dirty="0"/>
          </a:p>
        </p:txBody>
      </p:sp>
      <p:sp>
        <p:nvSpPr>
          <p:cNvPr id="3" name="Shape 1"/>
          <p:cNvSpPr/>
          <p:nvPr/>
        </p:nvSpPr>
        <p:spPr>
          <a:xfrm>
            <a:off x="7303770" y="1517571"/>
            <a:ext cx="22860" cy="6181249"/>
          </a:xfrm>
          <a:prstGeom prst="roundRect">
            <a:avLst>
              <a:gd name="adj" fmla="val 353819"/>
            </a:avLst>
          </a:prstGeom>
          <a:solidFill>
            <a:srgbClr val="C7C7D0"/>
          </a:solidFill>
          <a:ln/>
        </p:spPr>
      </p:sp>
      <p:sp>
        <p:nvSpPr>
          <p:cNvPr id="4" name="Shape 2"/>
          <p:cNvSpPr/>
          <p:nvPr/>
        </p:nvSpPr>
        <p:spPr>
          <a:xfrm>
            <a:off x="6543735" y="1939290"/>
            <a:ext cx="577691" cy="22860"/>
          </a:xfrm>
          <a:prstGeom prst="roundRect">
            <a:avLst>
              <a:gd name="adj" fmla="val 353819"/>
            </a:avLst>
          </a:prstGeom>
          <a:solidFill>
            <a:srgbClr val="C7C7D0"/>
          </a:solidFill>
          <a:ln/>
        </p:spPr>
      </p:sp>
      <p:sp>
        <p:nvSpPr>
          <p:cNvPr id="5" name="Shape 3"/>
          <p:cNvSpPr/>
          <p:nvPr/>
        </p:nvSpPr>
        <p:spPr>
          <a:xfrm>
            <a:off x="7098566" y="1734145"/>
            <a:ext cx="433268" cy="433268"/>
          </a:xfrm>
          <a:prstGeom prst="roundRect">
            <a:avLst>
              <a:gd name="adj" fmla="val 18668"/>
            </a:avLst>
          </a:prstGeom>
          <a:solidFill>
            <a:srgbClr val="E1E1EA"/>
          </a:solidFill>
          <a:ln w="7620">
            <a:solidFill>
              <a:srgbClr val="C7C7D0"/>
            </a:solidFill>
            <a:prstDash val="solid"/>
          </a:ln>
        </p:spPr>
      </p:sp>
      <p:sp>
        <p:nvSpPr>
          <p:cNvPr id="6" name="Text 4"/>
          <p:cNvSpPr/>
          <p:nvPr/>
        </p:nvSpPr>
        <p:spPr>
          <a:xfrm>
            <a:off x="7170718" y="1770221"/>
            <a:ext cx="288846" cy="360998"/>
          </a:xfrm>
          <a:prstGeom prst="rect">
            <a:avLst/>
          </a:prstGeom>
          <a:noFill/>
          <a:ln/>
        </p:spPr>
        <p:txBody>
          <a:bodyPr wrap="none" lIns="0" tIns="0" rIns="0" bIns="0" rtlCol="0" anchor="t"/>
          <a:lstStyle/>
          <a:p>
            <a:pPr algn="ctr" indent="0" marL="0">
              <a:lnSpc>
                <a:spcPts val="2250"/>
              </a:lnSpc>
              <a:buNone/>
            </a:pPr>
            <a:r>
              <a:rPr lang="en-US" sz="2250" dirty="0">
                <a:solidFill>
                  <a:srgbClr val="3C3939"/>
                </a:solidFill>
                <a:latin typeface="Raleway" pitchFamily="34" charset="0"/>
                <a:ea typeface="Raleway" pitchFamily="34" charset="-122"/>
                <a:cs typeface="Raleway" pitchFamily="34" charset="-120"/>
              </a:rPr>
              <a:t>1</a:t>
            </a:r>
            <a:endParaRPr lang="en-US" sz="2250" dirty="0"/>
          </a:p>
        </p:txBody>
      </p:sp>
      <p:sp>
        <p:nvSpPr>
          <p:cNvPr id="7" name="Text 5"/>
          <p:cNvSpPr/>
          <p:nvPr/>
        </p:nvSpPr>
        <p:spPr>
          <a:xfrm>
            <a:off x="3945136" y="1710095"/>
            <a:ext cx="2407206" cy="300871"/>
          </a:xfrm>
          <a:prstGeom prst="rect">
            <a:avLst/>
          </a:prstGeom>
          <a:noFill/>
          <a:ln/>
        </p:spPr>
        <p:txBody>
          <a:bodyPr wrap="none" lIns="0" tIns="0" rIns="0" bIns="0" rtlCol="0" anchor="t"/>
          <a:lstStyle/>
          <a:p>
            <a:pPr algn="r" indent="0" marL="0">
              <a:lnSpc>
                <a:spcPts val="2350"/>
              </a:lnSpc>
              <a:buNone/>
            </a:pPr>
            <a:r>
              <a:rPr lang="en-US" sz="1850" dirty="0">
                <a:solidFill>
                  <a:srgbClr val="3C3939"/>
                </a:solidFill>
                <a:latin typeface="Raleway" pitchFamily="34" charset="0"/>
                <a:ea typeface="Raleway" pitchFamily="34" charset="-122"/>
                <a:cs typeface="Raleway" pitchFamily="34" charset="-120"/>
              </a:rPr>
              <a:t>Optimizer</a:t>
            </a:r>
            <a:endParaRPr lang="en-US" sz="1850" dirty="0"/>
          </a:p>
        </p:txBody>
      </p:sp>
      <p:sp>
        <p:nvSpPr>
          <p:cNvPr id="8" name="Text 6"/>
          <p:cNvSpPr/>
          <p:nvPr/>
        </p:nvSpPr>
        <p:spPr>
          <a:xfrm>
            <a:off x="674013" y="2126456"/>
            <a:ext cx="5678329" cy="924044"/>
          </a:xfrm>
          <a:prstGeom prst="rect">
            <a:avLst/>
          </a:prstGeom>
          <a:noFill/>
          <a:ln/>
        </p:spPr>
        <p:txBody>
          <a:bodyPr wrap="square" lIns="0" tIns="0" rIns="0" bIns="0" rtlCol="0" anchor="t"/>
          <a:lstStyle/>
          <a:p>
            <a:pPr algn="r" indent="0" marL="0">
              <a:lnSpc>
                <a:spcPts val="2400"/>
              </a:lnSpc>
              <a:buNone/>
            </a:pPr>
            <a:r>
              <a:rPr lang="en-US" sz="1500" dirty="0">
                <a:solidFill>
                  <a:srgbClr val="3C3939"/>
                </a:solidFill>
                <a:latin typeface="Roboto" pitchFamily="34" charset="0"/>
                <a:ea typeface="Roboto" pitchFamily="34" charset="-122"/>
                <a:cs typeface="Roboto" pitchFamily="34" charset="-120"/>
              </a:rPr>
              <a:t>Thuật toán tối ưu hóa Adam được sử dụng để cập nhật các tham số của mô hình trong quá trình huấn luyện. Adam là một thuật toán tối ưu hóa hiệu quả, giúp mô hình hội tụ nhanh chóng.</a:t>
            </a:r>
            <a:endParaRPr lang="en-US" sz="1500" dirty="0"/>
          </a:p>
        </p:txBody>
      </p:sp>
      <p:sp>
        <p:nvSpPr>
          <p:cNvPr id="9" name="Shape 7"/>
          <p:cNvSpPr/>
          <p:nvPr/>
        </p:nvSpPr>
        <p:spPr>
          <a:xfrm>
            <a:off x="7508974" y="2902029"/>
            <a:ext cx="577691" cy="22860"/>
          </a:xfrm>
          <a:prstGeom prst="roundRect">
            <a:avLst>
              <a:gd name="adj" fmla="val 353819"/>
            </a:avLst>
          </a:prstGeom>
          <a:solidFill>
            <a:srgbClr val="C7C7D0"/>
          </a:solidFill>
          <a:ln/>
        </p:spPr>
      </p:sp>
      <p:sp>
        <p:nvSpPr>
          <p:cNvPr id="10" name="Shape 8"/>
          <p:cNvSpPr/>
          <p:nvPr/>
        </p:nvSpPr>
        <p:spPr>
          <a:xfrm>
            <a:off x="7098566" y="2696885"/>
            <a:ext cx="433268" cy="433268"/>
          </a:xfrm>
          <a:prstGeom prst="roundRect">
            <a:avLst>
              <a:gd name="adj" fmla="val 18668"/>
            </a:avLst>
          </a:prstGeom>
          <a:solidFill>
            <a:srgbClr val="E1E1EA"/>
          </a:solidFill>
          <a:ln w="7620">
            <a:solidFill>
              <a:srgbClr val="C7C7D0"/>
            </a:solidFill>
            <a:prstDash val="solid"/>
          </a:ln>
        </p:spPr>
      </p:sp>
      <p:sp>
        <p:nvSpPr>
          <p:cNvPr id="11" name="Text 9"/>
          <p:cNvSpPr/>
          <p:nvPr/>
        </p:nvSpPr>
        <p:spPr>
          <a:xfrm>
            <a:off x="7170718" y="2732961"/>
            <a:ext cx="288846" cy="360998"/>
          </a:xfrm>
          <a:prstGeom prst="rect">
            <a:avLst/>
          </a:prstGeom>
          <a:noFill/>
          <a:ln/>
        </p:spPr>
        <p:txBody>
          <a:bodyPr wrap="none" lIns="0" tIns="0" rIns="0" bIns="0" rtlCol="0" anchor="t"/>
          <a:lstStyle/>
          <a:p>
            <a:pPr algn="ctr" indent="0" marL="0">
              <a:lnSpc>
                <a:spcPts val="2250"/>
              </a:lnSpc>
              <a:buNone/>
            </a:pPr>
            <a:r>
              <a:rPr lang="en-US" sz="2250" dirty="0">
                <a:solidFill>
                  <a:srgbClr val="3C3939"/>
                </a:solidFill>
                <a:latin typeface="Raleway" pitchFamily="34" charset="0"/>
                <a:ea typeface="Raleway" pitchFamily="34" charset="-122"/>
                <a:cs typeface="Raleway" pitchFamily="34" charset="-120"/>
              </a:rPr>
              <a:t>2</a:t>
            </a:r>
            <a:endParaRPr lang="en-US" sz="2250" dirty="0"/>
          </a:p>
        </p:txBody>
      </p:sp>
      <p:sp>
        <p:nvSpPr>
          <p:cNvPr id="12" name="Text 10"/>
          <p:cNvSpPr/>
          <p:nvPr/>
        </p:nvSpPr>
        <p:spPr>
          <a:xfrm>
            <a:off x="8278058" y="2672834"/>
            <a:ext cx="2407206" cy="300871"/>
          </a:xfrm>
          <a:prstGeom prst="rect">
            <a:avLst/>
          </a:prstGeom>
          <a:noFill/>
          <a:ln/>
        </p:spPr>
        <p:txBody>
          <a:bodyPr wrap="none" lIns="0" tIns="0" rIns="0" bIns="0" rtlCol="0" anchor="t"/>
          <a:lstStyle/>
          <a:p>
            <a:pPr algn="l" indent="0" marL="0">
              <a:lnSpc>
                <a:spcPts val="2350"/>
              </a:lnSpc>
              <a:buNone/>
            </a:pPr>
            <a:r>
              <a:rPr lang="en-US" sz="1850" dirty="0">
                <a:solidFill>
                  <a:srgbClr val="3C3939"/>
                </a:solidFill>
                <a:latin typeface="Raleway" pitchFamily="34" charset="0"/>
                <a:ea typeface="Raleway" pitchFamily="34" charset="-122"/>
                <a:cs typeface="Raleway" pitchFamily="34" charset="-120"/>
              </a:rPr>
              <a:t>Loss Function</a:t>
            </a:r>
            <a:endParaRPr lang="en-US" sz="1850" dirty="0"/>
          </a:p>
        </p:txBody>
      </p:sp>
      <p:sp>
        <p:nvSpPr>
          <p:cNvPr id="13" name="Text 11"/>
          <p:cNvSpPr/>
          <p:nvPr/>
        </p:nvSpPr>
        <p:spPr>
          <a:xfrm>
            <a:off x="8278058" y="3089196"/>
            <a:ext cx="5678329" cy="1232059"/>
          </a:xfrm>
          <a:prstGeom prst="rect">
            <a:avLst/>
          </a:prstGeom>
          <a:noFill/>
          <a:ln/>
        </p:spPr>
        <p:txBody>
          <a:bodyPr wrap="square" lIns="0" tIns="0" rIns="0" bIns="0" rtlCol="0" anchor="t"/>
          <a:lstStyle/>
          <a:p>
            <a:pPr algn="l" indent="0" marL="0">
              <a:lnSpc>
                <a:spcPts val="2400"/>
              </a:lnSpc>
              <a:buNone/>
            </a:pPr>
            <a:r>
              <a:rPr lang="en-US" sz="1500" dirty="0">
                <a:solidFill>
                  <a:srgbClr val="3C3939"/>
                </a:solidFill>
                <a:latin typeface="Roboto" pitchFamily="34" charset="0"/>
                <a:ea typeface="Roboto" pitchFamily="34" charset="-122"/>
                <a:cs typeface="Roboto" pitchFamily="34" charset="-120"/>
              </a:rPr>
              <a:t>Hàm mất mát Categorical Crossentropy được sử dụng để đánh giá sự khác biệt giữa dự đoán của mô hình và giá trị thực tế. Đây là hàm mất mát phù hợp cho bài toán phân loại đa lớp như nhận dạng biển báo.</a:t>
            </a:r>
            <a:endParaRPr lang="en-US" sz="1500" dirty="0"/>
          </a:p>
        </p:txBody>
      </p:sp>
      <p:sp>
        <p:nvSpPr>
          <p:cNvPr id="14" name="Shape 12"/>
          <p:cNvSpPr/>
          <p:nvPr/>
        </p:nvSpPr>
        <p:spPr>
          <a:xfrm>
            <a:off x="6543735" y="4015026"/>
            <a:ext cx="577691" cy="22860"/>
          </a:xfrm>
          <a:prstGeom prst="roundRect">
            <a:avLst>
              <a:gd name="adj" fmla="val 353819"/>
            </a:avLst>
          </a:prstGeom>
          <a:solidFill>
            <a:srgbClr val="C7C7D0"/>
          </a:solidFill>
          <a:ln/>
        </p:spPr>
      </p:sp>
      <p:sp>
        <p:nvSpPr>
          <p:cNvPr id="15" name="Shape 13"/>
          <p:cNvSpPr/>
          <p:nvPr/>
        </p:nvSpPr>
        <p:spPr>
          <a:xfrm>
            <a:off x="7098566" y="3809881"/>
            <a:ext cx="433268" cy="433268"/>
          </a:xfrm>
          <a:prstGeom prst="roundRect">
            <a:avLst>
              <a:gd name="adj" fmla="val 18668"/>
            </a:avLst>
          </a:prstGeom>
          <a:solidFill>
            <a:srgbClr val="E1E1EA"/>
          </a:solidFill>
          <a:ln w="7620">
            <a:solidFill>
              <a:srgbClr val="C7C7D0"/>
            </a:solidFill>
            <a:prstDash val="solid"/>
          </a:ln>
        </p:spPr>
      </p:sp>
      <p:sp>
        <p:nvSpPr>
          <p:cNvPr id="16" name="Text 14"/>
          <p:cNvSpPr/>
          <p:nvPr/>
        </p:nvSpPr>
        <p:spPr>
          <a:xfrm>
            <a:off x="7170718" y="3845957"/>
            <a:ext cx="288846" cy="360998"/>
          </a:xfrm>
          <a:prstGeom prst="rect">
            <a:avLst/>
          </a:prstGeom>
          <a:noFill/>
          <a:ln/>
        </p:spPr>
        <p:txBody>
          <a:bodyPr wrap="none" lIns="0" tIns="0" rIns="0" bIns="0" rtlCol="0" anchor="t"/>
          <a:lstStyle/>
          <a:p>
            <a:pPr algn="ctr" indent="0" marL="0">
              <a:lnSpc>
                <a:spcPts val="2250"/>
              </a:lnSpc>
              <a:buNone/>
            </a:pPr>
            <a:r>
              <a:rPr lang="en-US" sz="2250" dirty="0">
                <a:solidFill>
                  <a:srgbClr val="3C3939"/>
                </a:solidFill>
                <a:latin typeface="Raleway" pitchFamily="34" charset="0"/>
                <a:ea typeface="Raleway" pitchFamily="34" charset="-122"/>
                <a:cs typeface="Raleway" pitchFamily="34" charset="-120"/>
              </a:rPr>
              <a:t>3</a:t>
            </a:r>
            <a:endParaRPr lang="en-US" sz="2250" dirty="0"/>
          </a:p>
        </p:txBody>
      </p:sp>
      <p:sp>
        <p:nvSpPr>
          <p:cNvPr id="17" name="Text 15"/>
          <p:cNvSpPr/>
          <p:nvPr/>
        </p:nvSpPr>
        <p:spPr>
          <a:xfrm>
            <a:off x="3945136" y="3785830"/>
            <a:ext cx="2407206" cy="300871"/>
          </a:xfrm>
          <a:prstGeom prst="rect">
            <a:avLst/>
          </a:prstGeom>
          <a:noFill/>
          <a:ln/>
        </p:spPr>
        <p:txBody>
          <a:bodyPr wrap="none" lIns="0" tIns="0" rIns="0" bIns="0" rtlCol="0" anchor="t"/>
          <a:lstStyle/>
          <a:p>
            <a:pPr algn="r" indent="0" marL="0">
              <a:lnSpc>
                <a:spcPts val="2350"/>
              </a:lnSpc>
              <a:buNone/>
            </a:pPr>
            <a:r>
              <a:rPr lang="en-US" sz="1850" dirty="0">
                <a:solidFill>
                  <a:srgbClr val="3C3939"/>
                </a:solidFill>
                <a:latin typeface="Raleway" pitchFamily="34" charset="0"/>
                <a:ea typeface="Raleway" pitchFamily="34" charset="-122"/>
                <a:cs typeface="Raleway" pitchFamily="34" charset="-120"/>
              </a:rPr>
              <a:t>Metrics</a:t>
            </a:r>
            <a:endParaRPr lang="en-US" sz="1850" dirty="0"/>
          </a:p>
        </p:txBody>
      </p:sp>
      <p:sp>
        <p:nvSpPr>
          <p:cNvPr id="18" name="Text 16"/>
          <p:cNvSpPr/>
          <p:nvPr/>
        </p:nvSpPr>
        <p:spPr>
          <a:xfrm>
            <a:off x="674013" y="4202192"/>
            <a:ext cx="5678329" cy="924044"/>
          </a:xfrm>
          <a:prstGeom prst="rect">
            <a:avLst/>
          </a:prstGeom>
          <a:noFill/>
          <a:ln/>
        </p:spPr>
        <p:txBody>
          <a:bodyPr wrap="square" lIns="0" tIns="0" rIns="0" bIns="0" rtlCol="0" anchor="t"/>
          <a:lstStyle/>
          <a:p>
            <a:pPr algn="r" indent="0" marL="0">
              <a:lnSpc>
                <a:spcPts val="2400"/>
              </a:lnSpc>
              <a:buNone/>
            </a:pPr>
            <a:r>
              <a:rPr lang="en-US" sz="1500" dirty="0">
                <a:solidFill>
                  <a:srgbClr val="3C3939"/>
                </a:solidFill>
                <a:latin typeface="Roboto" pitchFamily="34" charset="0"/>
                <a:ea typeface="Roboto" pitchFamily="34" charset="-122"/>
                <a:cs typeface="Roboto" pitchFamily="34" charset="-120"/>
              </a:rPr>
              <a:t>Độ chính xác (Accuracy) được sử dụng làm chỉ số đánh giá hiệu suất của mô hình. Nó cho biết tỷ lệ các mẫu được dự đoán đúng so với tổng số mẫu.</a:t>
            </a:r>
            <a:endParaRPr lang="en-US" sz="1500" dirty="0"/>
          </a:p>
        </p:txBody>
      </p:sp>
      <p:sp>
        <p:nvSpPr>
          <p:cNvPr id="19" name="Shape 17"/>
          <p:cNvSpPr/>
          <p:nvPr/>
        </p:nvSpPr>
        <p:spPr>
          <a:xfrm>
            <a:off x="7508974" y="5128022"/>
            <a:ext cx="577691" cy="22860"/>
          </a:xfrm>
          <a:prstGeom prst="roundRect">
            <a:avLst>
              <a:gd name="adj" fmla="val 353819"/>
            </a:avLst>
          </a:prstGeom>
          <a:solidFill>
            <a:srgbClr val="C7C7D0"/>
          </a:solidFill>
          <a:ln/>
        </p:spPr>
      </p:sp>
      <p:sp>
        <p:nvSpPr>
          <p:cNvPr id="20" name="Shape 18"/>
          <p:cNvSpPr/>
          <p:nvPr/>
        </p:nvSpPr>
        <p:spPr>
          <a:xfrm>
            <a:off x="7098566" y="4922877"/>
            <a:ext cx="433268" cy="433268"/>
          </a:xfrm>
          <a:prstGeom prst="roundRect">
            <a:avLst>
              <a:gd name="adj" fmla="val 18668"/>
            </a:avLst>
          </a:prstGeom>
          <a:solidFill>
            <a:srgbClr val="E1E1EA"/>
          </a:solidFill>
          <a:ln w="7620">
            <a:solidFill>
              <a:srgbClr val="C7C7D0"/>
            </a:solidFill>
            <a:prstDash val="solid"/>
          </a:ln>
        </p:spPr>
      </p:sp>
      <p:sp>
        <p:nvSpPr>
          <p:cNvPr id="21" name="Text 19"/>
          <p:cNvSpPr/>
          <p:nvPr/>
        </p:nvSpPr>
        <p:spPr>
          <a:xfrm>
            <a:off x="7170718" y="4958953"/>
            <a:ext cx="288846" cy="360998"/>
          </a:xfrm>
          <a:prstGeom prst="rect">
            <a:avLst/>
          </a:prstGeom>
          <a:noFill/>
          <a:ln/>
        </p:spPr>
        <p:txBody>
          <a:bodyPr wrap="none" lIns="0" tIns="0" rIns="0" bIns="0" rtlCol="0" anchor="t"/>
          <a:lstStyle/>
          <a:p>
            <a:pPr algn="ctr" indent="0" marL="0">
              <a:lnSpc>
                <a:spcPts val="2250"/>
              </a:lnSpc>
              <a:buNone/>
            </a:pPr>
            <a:r>
              <a:rPr lang="en-US" sz="2250" dirty="0">
                <a:solidFill>
                  <a:srgbClr val="3C3939"/>
                </a:solidFill>
                <a:latin typeface="Raleway" pitchFamily="34" charset="0"/>
                <a:ea typeface="Raleway" pitchFamily="34" charset="-122"/>
                <a:cs typeface="Raleway" pitchFamily="34" charset="-120"/>
              </a:rPr>
              <a:t>4</a:t>
            </a:r>
            <a:endParaRPr lang="en-US" sz="2250" dirty="0"/>
          </a:p>
        </p:txBody>
      </p:sp>
      <p:sp>
        <p:nvSpPr>
          <p:cNvPr id="22" name="Text 20"/>
          <p:cNvSpPr/>
          <p:nvPr/>
        </p:nvSpPr>
        <p:spPr>
          <a:xfrm>
            <a:off x="8278058" y="4898827"/>
            <a:ext cx="2407206" cy="300871"/>
          </a:xfrm>
          <a:prstGeom prst="rect">
            <a:avLst/>
          </a:prstGeom>
          <a:noFill/>
          <a:ln/>
        </p:spPr>
        <p:txBody>
          <a:bodyPr wrap="none" lIns="0" tIns="0" rIns="0" bIns="0" rtlCol="0" anchor="t"/>
          <a:lstStyle/>
          <a:p>
            <a:pPr algn="l" indent="0" marL="0">
              <a:lnSpc>
                <a:spcPts val="2350"/>
              </a:lnSpc>
              <a:buNone/>
            </a:pPr>
            <a:r>
              <a:rPr lang="en-US" sz="1850" dirty="0">
                <a:solidFill>
                  <a:srgbClr val="3C3939"/>
                </a:solidFill>
                <a:latin typeface="Raleway" pitchFamily="34" charset="0"/>
                <a:ea typeface="Raleway" pitchFamily="34" charset="-122"/>
                <a:cs typeface="Raleway" pitchFamily="34" charset="-120"/>
              </a:rPr>
              <a:t>Early Stopping</a:t>
            </a:r>
            <a:endParaRPr lang="en-US" sz="1850" dirty="0"/>
          </a:p>
        </p:txBody>
      </p:sp>
      <p:sp>
        <p:nvSpPr>
          <p:cNvPr id="23" name="Text 21"/>
          <p:cNvSpPr/>
          <p:nvPr/>
        </p:nvSpPr>
        <p:spPr>
          <a:xfrm>
            <a:off x="8278058" y="5315188"/>
            <a:ext cx="5678329" cy="1232059"/>
          </a:xfrm>
          <a:prstGeom prst="rect">
            <a:avLst/>
          </a:prstGeom>
          <a:noFill/>
          <a:ln/>
        </p:spPr>
        <p:txBody>
          <a:bodyPr wrap="square" lIns="0" tIns="0" rIns="0" bIns="0" rtlCol="0" anchor="t"/>
          <a:lstStyle/>
          <a:p>
            <a:pPr algn="l" indent="0" marL="0">
              <a:lnSpc>
                <a:spcPts val="2400"/>
              </a:lnSpc>
              <a:buNone/>
            </a:pPr>
            <a:r>
              <a:rPr lang="en-US" sz="1500" dirty="0">
                <a:solidFill>
                  <a:srgbClr val="3C3939"/>
                </a:solidFill>
                <a:latin typeface="Roboto" pitchFamily="34" charset="0"/>
                <a:ea typeface="Roboto" pitchFamily="34" charset="-122"/>
                <a:cs typeface="Roboto" pitchFamily="34" charset="-120"/>
              </a:rPr>
              <a:t>Kỹ thuật Early Stopping được áp dụng để ngăn chặn hiện tượng quá khớp (overfitting). Quá trình huấn luyện sẽ được dừng lại nếu độ mất mát trên tập kiểm tra (val_loss) không cải thiện trong 3 epochs liên tiếp.</a:t>
            </a:r>
            <a:endParaRPr lang="en-US" sz="1500" dirty="0"/>
          </a:p>
        </p:txBody>
      </p:sp>
      <p:sp>
        <p:nvSpPr>
          <p:cNvPr id="24" name="Shape 22"/>
          <p:cNvSpPr/>
          <p:nvPr/>
        </p:nvSpPr>
        <p:spPr>
          <a:xfrm>
            <a:off x="6543735" y="6241018"/>
            <a:ext cx="577691" cy="22860"/>
          </a:xfrm>
          <a:prstGeom prst="roundRect">
            <a:avLst>
              <a:gd name="adj" fmla="val 353819"/>
            </a:avLst>
          </a:prstGeom>
          <a:solidFill>
            <a:srgbClr val="C7C7D0"/>
          </a:solidFill>
          <a:ln/>
        </p:spPr>
      </p:sp>
      <p:sp>
        <p:nvSpPr>
          <p:cNvPr id="25" name="Shape 23"/>
          <p:cNvSpPr/>
          <p:nvPr/>
        </p:nvSpPr>
        <p:spPr>
          <a:xfrm>
            <a:off x="7098566" y="6035873"/>
            <a:ext cx="433268" cy="433268"/>
          </a:xfrm>
          <a:prstGeom prst="roundRect">
            <a:avLst>
              <a:gd name="adj" fmla="val 18668"/>
            </a:avLst>
          </a:prstGeom>
          <a:solidFill>
            <a:srgbClr val="E1E1EA"/>
          </a:solidFill>
          <a:ln w="7620">
            <a:solidFill>
              <a:srgbClr val="C7C7D0"/>
            </a:solidFill>
            <a:prstDash val="solid"/>
          </a:ln>
        </p:spPr>
      </p:sp>
      <p:sp>
        <p:nvSpPr>
          <p:cNvPr id="26" name="Text 24"/>
          <p:cNvSpPr/>
          <p:nvPr/>
        </p:nvSpPr>
        <p:spPr>
          <a:xfrm>
            <a:off x="7170718" y="6071949"/>
            <a:ext cx="288846" cy="360998"/>
          </a:xfrm>
          <a:prstGeom prst="rect">
            <a:avLst/>
          </a:prstGeom>
          <a:noFill/>
          <a:ln/>
        </p:spPr>
        <p:txBody>
          <a:bodyPr wrap="none" lIns="0" tIns="0" rIns="0" bIns="0" rtlCol="0" anchor="t"/>
          <a:lstStyle/>
          <a:p>
            <a:pPr algn="ctr" indent="0" marL="0">
              <a:lnSpc>
                <a:spcPts val="2250"/>
              </a:lnSpc>
              <a:buNone/>
            </a:pPr>
            <a:r>
              <a:rPr lang="en-US" sz="2250" dirty="0">
                <a:solidFill>
                  <a:srgbClr val="3C3939"/>
                </a:solidFill>
                <a:latin typeface="Raleway" pitchFamily="34" charset="0"/>
                <a:ea typeface="Raleway" pitchFamily="34" charset="-122"/>
                <a:cs typeface="Raleway" pitchFamily="34" charset="-120"/>
              </a:rPr>
              <a:t>5</a:t>
            </a:r>
            <a:endParaRPr lang="en-US" sz="2250" dirty="0"/>
          </a:p>
        </p:txBody>
      </p:sp>
      <p:sp>
        <p:nvSpPr>
          <p:cNvPr id="27" name="Text 25"/>
          <p:cNvSpPr/>
          <p:nvPr/>
        </p:nvSpPr>
        <p:spPr>
          <a:xfrm>
            <a:off x="3945136" y="6011823"/>
            <a:ext cx="2407206" cy="300871"/>
          </a:xfrm>
          <a:prstGeom prst="rect">
            <a:avLst/>
          </a:prstGeom>
          <a:noFill/>
          <a:ln/>
        </p:spPr>
        <p:txBody>
          <a:bodyPr wrap="none" lIns="0" tIns="0" rIns="0" bIns="0" rtlCol="0" anchor="t"/>
          <a:lstStyle/>
          <a:p>
            <a:pPr algn="r" indent="0" marL="0">
              <a:lnSpc>
                <a:spcPts val="2350"/>
              </a:lnSpc>
              <a:buNone/>
            </a:pPr>
            <a:r>
              <a:rPr lang="en-US" sz="1850" dirty="0">
                <a:solidFill>
                  <a:srgbClr val="3C3939"/>
                </a:solidFill>
                <a:latin typeface="Raleway" pitchFamily="34" charset="0"/>
                <a:ea typeface="Raleway" pitchFamily="34" charset="-122"/>
                <a:cs typeface="Raleway" pitchFamily="34" charset="-120"/>
              </a:rPr>
              <a:t>Epochs &amp; Batch Size</a:t>
            </a:r>
            <a:endParaRPr lang="en-US" sz="1850" dirty="0"/>
          </a:p>
        </p:txBody>
      </p:sp>
      <p:sp>
        <p:nvSpPr>
          <p:cNvPr id="28" name="Text 26"/>
          <p:cNvSpPr/>
          <p:nvPr/>
        </p:nvSpPr>
        <p:spPr>
          <a:xfrm>
            <a:off x="674013" y="6428184"/>
            <a:ext cx="5678329" cy="924044"/>
          </a:xfrm>
          <a:prstGeom prst="rect">
            <a:avLst/>
          </a:prstGeom>
          <a:noFill/>
          <a:ln/>
        </p:spPr>
        <p:txBody>
          <a:bodyPr wrap="square" lIns="0" tIns="0" rIns="0" bIns="0" rtlCol="0" anchor="t"/>
          <a:lstStyle/>
          <a:p>
            <a:pPr algn="r" indent="0" marL="0">
              <a:lnSpc>
                <a:spcPts val="2400"/>
              </a:lnSpc>
              <a:buNone/>
            </a:pPr>
            <a:r>
              <a:rPr lang="en-US" sz="1500" dirty="0">
                <a:solidFill>
                  <a:srgbClr val="3C3939"/>
                </a:solidFill>
                <a:latin typeface="Roboto" pitchFamily="34" charset="0"/>
                <a:ea typeface="Roboto" pitchFamily="34" charset="-122"/>
                <a:cs typeface="Roboto" pitchFamily="34" charset="-120"/>
              </a:rPr>
              <a:t>Mô hình được huấn luyện tối đa 25 epochs, với mỗi batch chứa 64 mẫu dữ liệu. Việc chia nhỏ dữ liệu thành các batch giúp mô hình học hiệu quả hơn và tiết kiệm bộ nhớ.</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30962" y="2368272"/>
            <a:ext cx="5770364" cy="2721888"/>
          </a:xfrm>
          <a:prstGeom prst="rect">
            <a:avLst/>
          </a:prstGeom>
        </p:spPr>
      </p:pic>
      <p:sp>
        <p:nvSpPr>
          <p:cNvPr id="3" name="Text 0"/>
          <p:cNvSpPr/>
          <p:nvPr/>
        </p:nvSpPr>
        <p:spPr>
          <a:xfrm>
            <a:off x="793790" y="5509379"/>
            <a:ext cx="6244709"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4" name="Text 1"/>
          <p:cNvSpPr/>
          <p:nvPr/>
        </p:nvSpPr>
        <p:spPr>
          <a:xfrm>
            <a:off x="7599521" y="2215396"/>
            <a:ext cx="6244709" cy="1417558"/>
          </a:xfrm>
          <a:prstGeom prst="rect">
            <a:avLst/>
          </a:prstGeom>
          <a:noFill/>
          <a:ln/>
        </p:spPr>
        <p:txBody>
          <a:bodyPr wrap="squar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Sau khi Training và đánh giá loss.</a:t>
            </a:r>
            <a:endParaRPr lang="en-US" sz="4450" dirty="0"/>
          </a:p>
        </p:txBody>
      </p:sp>
      <p:sp>
        <p:nvSpPr>
          <p:cNvPr id="5" name="Text 2"/>
          <p:cNvSpPr/>
          <p:nvPr/>
        </p:nvSpPr>
        <p:spPr>
          <a:xfrm>
            <a:off x="7599521" y="3859768"/>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Tốc độ training đã được cả thiện rất nhiều so với chạy bằng CPU.</a:t>
            </a:r>
            <a:endParaRPr lang="en-US" sz="1750" dirty="0"/>
          </a:p>
        </p:txBody>
      </p:sp>
      <p:sp>
        <p:nvSpPr>
          <p:cNvPr id="6" name="Text 3"/>
          <p:cNvSpPr/>
          <p:nvPr/>
        </p:nvSpPr>
        <p:spPr>
          <a:xfrm>
            <a:off x="7599521" y="4664869"/>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Độ chính xác đã tăng rất cao tới 99%.</a:t>
            </a:r>
            <a:endParaRPr lang="en-US" sz="1750" dirty="0"/>
          </a:p>
        </p:txBody>
      </p:sp>
      <p:sp>
        <p:nvSpPr>
          <p:cNvPr id="7" name="Text 4"/>
          <p:cNvSpPr/>
          <p:nvPr/>
        </p:nvSpPr>
        <p:spPr>
          <a:xfrm>
            <a:off x="7599521" y="5107067"/>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Kết luận: Data tốt và huấn luyện đánh giá hiệu quả.</a:t>
            </a:r>
            <a:endParaRPr lang="en-US" sz="1750" dirty="0"/>
          </a:p>
        </p:txBody>
      </p:sp>
      <p:sp>
        <p:nvSpPr>
          <p:cNvPr id="8" name="Text 5"/>
          <p:cNvSpPr/>
          <p:nvPr/>
        </p:nvSpPr>
        <p:spPr>
          <a:xfrm>
            <a:off x="7599521" y="5674042"/>
            <a:ext cx="6244709"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90061" y="385048"/>
            <a:ext cx="5780365" cy="437555"/>
          </a:xfrm>
          <a:prstGeom prst="rect">
            <a:avLst/>
          </a:prstGeom>
          <a:noFill/>
          <a:ln/>
        </p:spPr>
        <p:txBody>
          <a:bodyPr wrap="none" lIns="0" tIns="0" rIns="0" bIns="0" rtlCol="0" anchor="t"/>
          <a:lstStyle/>
          <a:p>
            <a:pPr indent="0" marL="0">
              <a:lnSpc>
                <a:spcPts val="3400"/>
              </a:lnSpc>
              <a:buNone/>
            </a:pPr>
            <a:r>
              <a:rPr lang="en-US" sz="2750" dirty="0">
                <a:solidFill>
                  <a:srgbClr val="1B1B27"/>
                </a:solidFill>
                <a:latin typeface="Raleway" pitchFamily="34" charset="0"/>
                <a:ea typeface="Raleway" pitchFamily="34" charset="-122"/>
                <a:cs typeface="Raleway" pitchFamily="34" charset="-120"/>
              </a:rPr>
              <a:t>Kết quả sau khi thay đổi các epochs</a:t>
            </a:r>
            <a:endParaRPr lang="en-US" sz="2750" dirty="0"/>
          </a:p>
        </p:txBody>
      </p:sp>
      <p:sp>
        <p:nvSpPr>
          <p:cNvPr id="3" name="Text 1"/>
          <p:cNvSpPr/>
          <p:nvPr/>
        </p:nvSpPr>
        <p:spPr>
          <a:xfrm>
            <a:off x="490061" y="1158597"/>
            <a:ext cx="6654403" cy="223957"/>
          </a:xfrm>
          <a:prstGeom prst="rect">
            <a:avLst/>
          </a:prstGeom>
          <a:noFill/>
          <a:ln/>
        </p:spPr>
        <p:txBody>
          <a:bodyPr wrap="none" lIns="0" tIns="0" rIns="0" bIns="0" rtlCol="0" anchor="t"/>
          <a:lstStyle/>
          <a:p>
            <a:pPr indent="0" marL="0">
              <a:lnSpc>
                <a:spcPts val="1750"/>
              </a:lnSpc>
              <a:buNone/>
            </a:pPr>
            <a:r>
              <a:rPr lang="en-US" sz="1100" dirty="0">
                <a:solidFill>
                  <a:srgbClr val="3C3939"/>
                </a:solidFill>
                <a:latin typeface="Roboto" pitchFamily="34" charset="0"/>
                <a:ea typeface="Roboto" pitchFamily="34" charset="-122"/>
                <a:cs typeface="Roboto" pitchFamily="34" charset="-120"/>
              </a:rPr>
              <a:t>Training Accuracy Comparison</a:t>
            </a:r>
            <a:endParaRPr lang="en-US" sz="1100" dirty="0"/>
          </a:p>
        </p:txBody>
      </p:sp>
      <p:pic>
        <p:nvPicPr>
          <p:cNvPr id="4" name="Image 0" descr="preencoded.png">    </p:cNvPr>
          <p:cNvPicPr>
            <a:picLocks noChangeAspect="1"/>
          </p:cNvPicPr>
          <p:nvPr/>
        </p:nvPicPr>
        <p:blipFill>
          <a:blip r:embed="rId1"/>
          <a:stretch>
            <a:fillRect/>
          </a:stretch>
        </p:blipFill>
        <p:spPr>
          <a:xfrm>
            <a:off x="490061" y="1540073"/>
            <a:ext cx="4108132" cy="2589371"/>
          </a:xfrm>
          <a:prstGeom prst="rect">
            <a:avLst/>
          </a:prstGeom>
        </p:spPr>
      </p:pic>
      <p:sp>
        <p:nvSpPr>
          <p:cNvPr id="5" name="Text 2"/>
          <p:cNvSpPr/>
          <p:nvPr/>
        </p:nvSpPr>
        <p:spPr>
          <a:xfrm>
            <a:off x="490061" y="4286964"/>
            <a:ext cx="2077403" cy="218718"/>
          </a:xfrm>
          <a:prstGeom prst="rect">
            <a:avLst/>
          </a:prstGeom>
          <a:noFill/>
          <a:ln/>
        </p:spPr>
        <p:txBody>
          <a:bodyPr wrap="none" lIns="0" tIns="0" rIns="0" bIns="0" rtlCol="0" anchor="t"/>
          <a:lstStyle/>
          <a:p>
            <a:pPr indent="0" marL="0">
              <a:lnSpc>
                <a:spcPts val="1700"/>
              </a:lnSpc>
              <a:buNone/>
            </a:pPr>
            <a:r>
              <a:rPr lang="en-US" sz="1350" dirty="0">
                <a:solidFill>
                  <a:srgbClr val="1B1B27"/>
                </a:solidFill>
                <a:latin typeface="Raleway" pitchFamily="34" charset="0"/>
                <a:ea typeface="Raleway" pitchFamily="34" charset="-122"/>
                <a:cs typeface="Raleway" pitchFamily="34" charset="-120"/>
              </a:rPr>
              <a:t>Training Loss Comparison</a:t>
            </a:r>
            <a:endParaRPr lang="en-US" sz="1350" dirty="0"/>
          </a:p>
        </p:txBody>
      </p:sp>
      <p:pic>
        <p:nvPicPr>
          <p:cNvPr id="6" name="Image 1" descr="preencoded.png">    </p:cNvPr>
          <p:cNvPicPr>
            <a:picLocks noChangeAspect="1"/>
          </p:cNvPicPr>
          <p:nvPr/>
        </p:nvPicPr>
        <p:blipFill>
          <a:blip r:embed="rId2"/>
          <a:stretch>
            <a:fillRect/>
          </a:stretch>
        </p:blipFill>
        <p:spPr>
          <a:xfrm>
            <a:off x="490061" y="4663202"/>
            <a:ext cx="4108132" cy="2527459"/>
          </a:xfrm>
          <a:prstGeom prst="rect">
            <a:avLst/>
          </a:prstGeom>
        </p:spPr>
      </p:pic>
      <p:sp>
        <p:nvSpPr>
          <p:cNvPr id="7" name="Text 3"/>
          <p:cNvSpPr/>
          <p:nvPr/>
        </p:nvSpPr>
        <p:spPr>
          <a:xfrm>
            <a:off x="7493556" y="1172647"/>
            <a:ext cx="2612231" cy="218718"/>
          </a:xfrm>
          <a:prstGeom prst="rect">
            <a:avLst/>
          </a:prstGeom>
          <a:noFill/>
          <a:ln/>
        </p:spPr>
        <p:txBody>
          <a:bodyPr wrap="none" lIns="0" tIns="0" rIns="0" bIns="0" rtlCol="0" anchor="t"/>
          <a:lstStyle/>
          <a:p>
            <a:pPr indent="0" marL="0">
              <a:lnSpc>
                <a:spcPts val="1700"/>
              </a:lnSpc>
              <a:buNone/>
            </a:pPr>
            <a:r>
              <a:rPr lang="en-US" sz="1350" dirty="0">
                <a:solidFill>
                  <a:srgbClr val="1B1B27"/>
                </a:solidFill>
                <a:latin typeface="Raleway" pitchFamily="34" charset="0"/>
                <a:ea typeface="Raleway" pitchFamily="34" charset="-122"/>
                <a:cs typeface="Raleway" pitchFamily="34" charset="-120"/>
              </a:rPr>
              <a:t>Validation Accuracy Comparison</a:t>
            </a:r>
            <a:endParaRPr lang="en-US" sz="1350" dirty="0"/>
          </a:p>
        </p:txBody>
      </p:sp>
      <p:pic>
        <p:nvPicPr>
          <p:cNvPr id="8" name="Image 2" descr="preencoded.png">    </p:cNvPr>
          <p:cNvPicPr>
            <a:picLocks noChangeAspect="1"/>
          </p:cNvPicPr>
          <p:nvPr/>
        </p:nvPicPr>
        <p:blipFill>
          <a:blip r:embed="rId3"/>
          <a:stretch>
            <a:fillRect/>
          </a:stretch>
        </p:blipFill>
        <p:spPr>
          <a:xfrm>
            <a:off x="7493556" y="1548884"/>
            <a:ext cx="4108132" cy="2509599"/>
          </a:xfrm>
          <a:prstGeom prst="rect">
            <a:avLst/>
          </a:prstGeom>
        </p:spPr>
      </p:pic>
      <p:sp>
        <p:nvSpPr>
          <p:cNvPr id="9" name="Text 4"/>
          <p:cNvSpPr/>
          <p:nvPr/>
        </p:nvSpPr>
        <p:spPr>
          <a:xfrm>
            <a:off x="7493556" y="4216003"/>
            <a:ext cx="2238732" cy="218718"/>
          </a:xfrm>
          <a:prstGeom prst="rect">
            <a:avLst/>
          </a:prstGeom>
          <a:noFill/>
          <a:ln/>
        </p:spPr>
        <p:txBody>
          <a:bodyPr wrap="none" lIns="0" tIns="0" rIns="0" bIns="0" rtlCol="0" anchor="t"/>
          <a:lstStyle/>
          <a:p>
            <a:pPr indent="0" marL="0">
              <a:lnSpc>
                <a:spcPts val="1700"/>
              </a:lnSpc>
              <a:buNone/>
            </a:pPr>
            <a:r>
              <a:rPr lang="en-US" sz="1350" dirty="0">
                <a:solidFill>
                  <a:srgbClr val="1B1B27"/>
                </a:solidFill>
                <a:latin typeface="Raleway" pitchFamily="34" charset="0"/>
                <a:ea typeface="Raleway" pitchFamily="34" charset="-122"/>
                <a:cs typeface="Raleway" pitchFamily="34" charset="-120"/>
              </a:rPr>
              <a:t>Validation Loss Comparison</a:t>
            </a:r>
            <a:endParaRPr lang="en-US" sz="1350" dirty="0"/>
          </a:p>
        </p:txBody>
      </p:sp>
      <p:pic>
        <p:nvPicPr>
          <p:cNvPr id="10" name="Image 3" descr="preencoded.png">    </p:cNvPr>
          <p:cNvPicPr>
            <a:picLocks noChangeAspect="1"/>
          </p:cNvPicPr>
          <p:nvPr/>
        </p:nvPicPr>
        <p:blipFill>
          <a:blip r:embed="rId4"/>
          <a:stretch>
            <a:fillRect/>
          </a:stretch>
        </p:blipFill>
        <p:spPr>
          <a:xfrm>
            <a:off x="7493556" y="4592241"/>
            <a:ext cx="4108132" cy="2503051"/>
          </a:xfrm>
          <a:prstGeom prst="rect">
            <a:avLst/>
          </a:prstGeom>
        </p:spPr>
      </p:pic>
      <p:sp>
        <p:nvSpPr>
          <p:cNvPr id="11" name="Text 5"/>
          <p:cNvSpPr/>
          <p:nvPr/>
        </p:nvSpPr>
        <p:spPr>
          <a:xfrm>
            <a:off x="7493556" y="7252811"/>
            <a:ext cx="6654403" cy="223957"/>
          </a:xfrm>
          <a:prstGeom prst="rect">
            <a:avLst/>
          </a:prstGeom>
          <a:noFill/>
          <a:ln/>
        </p:spPr>
        <p:txBody>
          <a:bodyPr wrap="none" lIns="0" tIns="0" rIns="0" bIns="0" rtlCol="0" anchor="t"/>
          <a:lstStyle/>
          <a:p>
            <a:pPr indent="0" marL="0">
              <a:lnSpc>
                <a:spcPts val="1750"/>
              </a:lnSpc>
              <a:buNone/>
            </a:pPr>
            <a:endParaRPr lang="en-US" sz="1100" dirty="0"/>
          </a:p>
        </p:txBody>
      </p:sp>
      <p:sp>
        <p:nvSpPr>
          <p:cNvPr id="12" name="Text 6"/>
          <p:cNvSpPr/>
          <p:nvPr/>
        </p:nvSpPr>
        <p:spPr>
          <a:xfrm>
            <a:off x="7493556" y="7602736"/>
            <a:ext cx="6654403" cy="223957"/>
          </a:xfrm>
          <a:prstGeom prst="rect">
            <a:avLst/>
          </a:prstGeom>
          <a:noFill/>
          <a:ln/>
        </p:spPr>
        <p:txBody>
          <a:bodyPr wrap="none" lIns="0" tIns="0" rIns="0" bIns="0" rtlCol="0" anchor="t"/>
          <a:lstStyle/>
          <a:p>
            <a:pPr indent="0" marL="0">
              <a:lnSpc>
                <a:spcPts val="1750"/>
              </a:lnSpc>
              <a:buNone/>
            </a:pPr>
            <a:endParaRPr lang="en-US" sz="11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57106" y="516255"/>
            <a:ext cx="7821692" cy="586621"/>
          </a:xfrm>
          <a:prstGeom prst="rect">
            <a:avLst/>
          </a:prstGeom>
          <a:noFill/>
          <a:ln/>
        </p:spPr>
        <p:txBody>
          <a:bodyPr wrap="none" lIns="0" tIns="0" rIns="0" bIns="0" rtlCol="0" anchor="t"/>
          <a:lstStyle/>
          <a:p>
            <a:pPr indent="0" marL="0">
              <a:lnSpc>
                <a:spcPts val="4600"/>
              </a:lnSpc>
              <a:buNone/>
            </a:pPr>
            <a:r>
              <a:rPr lang="en-US" sz="3650" dirty="0">
                <a:solidFill>
                  <a:srgbClr val="1B1B27"/>
                </a:solidFill>
                <a:latin typeface="Raleway" pitchFamily="34" charset="0"/>
                <a:ea typeface="Raleway" pitchFamily="34" charset="-122"/>
                <a:cs typeface="Raleway" pitchFamily="34" charset="-120"/>
              </a:rPr>
              <a:t>CNN vs. MLP (Multilayer Perceptron)</a:t>
            </a:r>
            <a:endParaRPr lang="en-US" sz="3650" dirty="0"/>
          </a:p>
        </p:txBody>
      </p:sp>
      <p:pic>
        <p:nvPicPr>
          <p:cNvPr id="3" name="Image 0" descr="preencoded.png">    </p:cNvPr>
          <p:cNvPicPr>
            <a:picLocks noChangeAspect="1"/>
          </p:cNvPicPr>
          <p:nvPr/>
        </p:nvPicPr>
        <p:blipFill>
          <a:blip r:embed="rId1"/>
          <a:stretch>
            <a:fillRect/>
          </a:stretch>
        </p:blipFill>
        <p:spPr>
          <a:xfrm>
            <a:off x="657106" y="1478280"/>
            <a:ext cx="11022568" cy="62807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2331601"/>
            <a:ext cx="9448681"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CNN vs. MLP (Multilayer Perceptron)</a:t>
            </a:r>
            <a:endParaRPr lang="en-US" sz="4450" dirty="0"/>
          </a:p>
        </p:txBody>
      </p:sp>
      <p:sp>
        <p:nvSpPr>
          <p:cNvPr id="3" name="Text 1"/>
          <p:cNvSpPr/>
          <p:nvPr/>
        </p:nvSpPr>
        <p:spPr>
          <a:xfrm>
            <a:off x="793790" y="3607356"/>
            <a:ext cx="4536519" cy="566976"/>
          </a:xfrm>
          <a:prstGeom prst="rect">
            <a:avLst/>
          </a:prstGeom>
          <a:noFill/>
          <a:ln/>
        </p:spPr>
        <p:txBody>
          <a:bodyPr wrap="none" lIns="0" tIns="0" rIns="0" bIns="0" rtlCol="0" anchor="t"/>
          <a:lstStyle/>
          <a:p>
            <a:pPr indent="0" marL="0">
              <a:lnSpc>
                <a:spcPts val="4450"/>
              </a:lnSpc>
              <a:buNone/>
            </a:pPr>
            <a:r>
              <a:rPr lang="en-US" sz="3550" dirty="0">
                <a:solidFill>
                  <a:srgbClr val="1B1B27"/>
                </a:solidFill>
                <a:latin typeface="Raleway" pitchFamily="34" charset="0"/>
                <a:ea typeface="Raleway" pitchFamily="34" charset="-122"/>
                <a:cs typeface="Raleway" pitchFamily="34" charset="-120"/>
              </a:rPr>
              <a:t>CNN</a:t>
            </a:r>
            <a:endParaRPr lang="en-US" sz="3550" dirty="0"/>
          </a:p>
        </p:txBody>
      </p:sp>
      <p:sp>
        <p:nvSpPr>
          <p:cNvPr id="4" name="Text 2"/>
          <p:cNvSpPr/>
          <p:nvPr/>
        </p:nvSpPr>
        <p:spPr>
          <a:xfrm>
            <a:off x="793790" y="4401145"/>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Tối ưu cho ảnh nhờ lớp tích chập, trích xuất đặc trưng không gian.</a:t>
            </a:r>
            <a:endParaRPr lang="en-US" sz="1750" dirty="0"/>
          </a:p>
        </p:txBody>
      </p:sp>
      <p:sp>
        <p:nvSpPr>
          <p:cNvPr id="5" name="Text 3"/>
          <p:cNvSpPr/>
          <p:nvPr/>
        </p:nvSpPr>
        <p:spPr>
          <a:xfrm>
            <a:off x="793790" y="5331023"/>
            <a:ext cx="6244709" cy="362903"/>
          </a:xfrm>
          <a:prstGeom prst="rect">
            <a:avLst/>
          </a:prstGeom>
          <a:noFill/>
          <a:ln/>
        </p:spPr>
        <p:txBody>
          <a:bodyPr wrap="non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Bất biến với dịch chuyển, xoay nhờ lớp pooling và kernel trượt.</a:t>
            </a:r>
            <a:endParaRPr lang="en-US" sz="1750" dirty="0"/>
          </a:p>
        </p:txBody>
      </p:sp>
      <p:sp>
        <p:nvSpPr>
          <p:cNvPr id="6" name="Text 4"/>
          <p:cNvSpPr/>
          <p:nvPr/>
        </p:nvSpPr>
        <p:spPr>
          <a:xfrm>
            <a:off x="7599521" y="3607356"/>
            <a:ext cx="4536519" cy="566976"/>
          </a:xfrm>
          <a:prstGeom prst="rect">
            <a:avLst/>
          </a:prstGeom>
          <a:noFill/>
          <a:ln/>
        </p:spPr>
        <p:txBody>
          <a:bodyPr wrap="none" lIns="0" tIns="0" rIns="0" bIns="0" rtlCol="0" anchor="t"/>
          <a:lstStyle/>
          <a:p>
            <a:pPr indent="0" marL="0">
              <a:lnSpc>
                <a:spcPts val="4450"/>
              </a:lnSpc>
              <a:buNone/>
            </a:pPr>
            <a:r>
              <a:rPr lang="en-US" sz="3550" dirty="0">
                <a:solidFill>
                  <a:srgbClr val="1B1B27"/>
                </a:solidFill>
                <a:latin typeface="Raleway" pitchFamily="34" charset="0"/>
                <a:ea typeface="Raleway" pitchFamily="34" charset="-122"/>
                <a:cs typeface="Raleway" pitchFamily="34" charset="-120"/>
              </a:rPr>
              <a:t>MLP</a:t>
            </a:r>
            <a:endParaRPr lang="en-US" sz="3550" dirty="0"/>
          </a:p>
        </p:txBody>
      </p:sp>
      <p:sp>
        <p:nvSpPr>
          <p:cNvPr id="7" name="Text 5"/>
          <p:cNvSpPr/>
          <p:nvPr/>
        </p:nvSpPr>
        <p:spPr>
          <a:xfrm>
            <a:off x="7599521" y="4401145"/>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Không hiệu quả do xử lý ảnh dưới dạng vector 1D, mất thông tin không gian.</a:t>
            </a:r>
            <a:endParaRPr lang="en-US" sz="1750" dirty="0"/>
          </a:p>
        </p:txBody>
      </p:sp>
      <p:sp>
        <p:nvSpPr>
          <p:cNvPr id="8" name="Text 6"/>
          <p:cNvSpPr/>
          <p:nvPr/>
        </p:nvSpPr>
        <p:spPr>
          <a:xfrm>
            <a:off x="7599521" y="5331023"/>
            <a:ext cx="6244709" cy="362903"/>
          </a:xfrm>
          <a:prstGeom prst="rect">
            <a:avLst/>
          </a:prstGeom>
          <a:noFill/>
          <a:ln/>
        </p:spPr>
        <p:txBody>
          <a:bodyPr wrap="non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Không có cơ chế xử lý biến đổi không gian.</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295400"/>
            <a:ext cx="10766941"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CNN vs. RNN (Recurrent Neural Network)</a:t>
            </a:r>
            <a:endParaRPr lang="en-US" sz="4450" dirty="0"/>
          </a:p>
        </p:txBody>
      </p:sp>
      <p:pic>
        <p:nvPicPr>
          <p:cNvPr id="3" name="Image 0" descr="preencoded.png">    </p:cNvPr>
          <p:cNvPicPr>
            <a:picLocks noChangeAspect="1"/>
          </p:cNvPicPr>
          <p:nvPr/>
        </p:nvPicPr>
        <p:blipFill>
          <a:blip r:embed="rId1"/>
          <a:stretch>
            <a:fillRect/>
          </a:stretch>
        </p:blipFill>
        <p:spPr>
          <a:xfrm>
            <a:off x="793790" y="2599492"/>
            <a:ext cx="6244709" cy="3512582"/>
          </a:xfrm>
          <a:prstGeom prst="rect">
            <a:avLst/>
          </a:prstGeom>
        </p:spPr>
      </p:pic>
      <p:sp>
        <p:nvSpPr>
          <p:cNvPr id="4" name="Text 1"/>
          <p:cNvSpPr/>
          <p:nvPr/>
        </p:nvSpPr>
        <p:spPr>
          <a:xfrm>
            <a:off x="793790" y="6367224"/>
            <a:ext cx="6244709"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5" name="Text 2"/>
          <p:cNvSpPr/>
          <p:nvPr/>
        </p:nvSpPr>
        <p:spPr>
          <a:xfrm>
            <a:off x="7599521" y="2548414"/>
            <a:ext cx="6244709" cy="362903"/>
          </a:xfrm>
          <a:prstGeom prst="rect">
            <a:avLst/>
          </a:prstGeom>
          <a:noFill/>
          <a:ln/>
        </p:spPr>
        <p:txBody>
          <a:bodyPr wrap="none" lIns="0" tIns="0" rIns="0" bIns="0" rtlCol="0" anchor="t"/>
          <a:lstStyle/>
          <a:p>
            <a:pPr indent="0" marL="0">
              <a:lnSpc>
                <a:spcPts val="2850"/>
              </a:lnSpc>
              <a:buNone/>
            </a:pPr>
            <a:endParaRPr lang="en-US" sz="1750" dirty="0"/>
          </a:p>
        </p:txBody>
      </p:sp>
      <p:pic>
        <p:nvPicPr>
          <p:cNvPr id="6" name="Image 1" descr="preencoded.png">    </p:cNvPr>
          <p:cNvPicPr>
            <a:picLocks noChangeAspect="1"/>
          </p:cNvPicPr>
          <p:nvPr/>
        </p:nvPicPr>
        <p:blipFill>
          <a:blip r:embed="rId2"/>
          <a:stretch>
            <a:fillRect/>
          </a:stretch>
        </p:blipFill>
        <p:spPr>
          <a:xfrm>
            <a:off x="7599521" y="3166467"/>
            <a:ext cx="6244709" cy="321206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685211"/>
            <a:ext cx="10766941"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CNN vs. RNN (Recurrent Neural Network)</a:t>
            </a:r>
            <a:endParaRPr lang="en-US" sz="4450" dirty="0"/>
          </a:p>
        </p:txBody>
      </p:sp>
      <p:sp>
        <p:nvSpPr>
          <p:cNvPr id="3" name="Text 1"/>
          <p:cNvSpPr/>
          <p:nvPr/>
        </p:nvSpPr>
        <p:spPr>
          <a:xfrm>
            <a:off x="793790" y="2960965"/>
            <a:ext cx="4536519" cy="566976"/>
          </a:xfrm>
          <a:prstGeom prst="rect">
            <a:avLst/>
          </a:prstGeom>
          <a:noFill/>
          <a:ln/>
        </p:spPr>
        <p:txBody>
          <a:bodyPr wrap="none" lIns="0" tIns="0" rIns="0" bIns="0" rtlCol="0" anchor="t"/>
          <a:lstStyle/>
          <a:p>
            <a:pPr indent="0" marL="0">
              <a:lnSpc>
                <a:spcPts val="4450"/>
              </a:lnSpc>
              <a:buNone/>
            </a:pPr>
            <a:r>
              <a:rPr lang="en-US" sz="3550" dirty="0">
                <a:solidFill>
                  <a:srgbClr val="1B1B27"/>
                </a:solidFill>
                <a:latin typeface="Raleway" pitchFamily="34" charset="0"/>
                <a:ea typeface="Raleway" pitchFamily="34" charset="-122"/>
                <a:cs typeface="Raleway" pitchFamily="34" charset="-120"/>
              </a:rPr>
              <a:t>CNN</a:t>
            </a:r>
            <a:endParaRPr lang="en-US" sz="3550" dirty="0"/>
          </a:p>
        </p:txBody>
      </p:sp>
      <p:sp>
        <p:nvSpPr>
          <p:cNvPr id="4" name="Text 2"/>
          <p:cNvSpPr/>
          <p:nvPr/>
        </p:nvSpPr>
        <p:spPr>
          <a:xfrm>
            <a:off x="793790" y="3754755"/>
            <a:ext cx="6244709" cy="725805"/>
          </a:xfrm>
          <a:prstGeom prst="rect">
            <a:avLst/>
          </a:prstGeom>
          <a:noFill/>
          <a:ln/>
        </p:spPr>
        <p:txBody>
          <a:bodyPr wrap="square" lIns="0" tIns="0" rIns="0" bIns="0" rtlCol="0" anchor="t"/>
          <a:lstStyle/>
          <a:p>
            <a:pPr indent="0" marL="0">
              <a:lnSpc>
                <a:spcPts val="2850"/>
              </a:lnSpc>
              <a:buNone/>
            </a:pPr>
            <a:r>
              <a:rPr lang="en-US" sz="1750" b="1" dirty="0">
                <a:solidFill>
                  <a:srgbClr val="3C3939"/>
                </a:solidFill>
                <a:latin typeface="Roboto" pitchFamily="34" charset="0"/>
                <a:ea typeface="Roboto" pitchFamily="34" charset="-122"/>
                <a:cs typeface="Roboto" pitchFamily="34" charset="-120"/>
              </a:rPr>
              <a:t>Ứng dụng:</a:t>
            </a:r>
            <a:pPr indent="0" marL="0">
              <a:lnSpc>
                <a:spcPts val="2850"/>
              </a:lnSpc>
              <a:buNone/>
            </a:pPr>
            <a:r>
              <a:rPr lang="en-US" sz="1750" dirty="0">
                <a:solidFill>
                  <a:srgbClr val="3C3939"/>
                </a:solidFill>
                <a:latin typeface="Roboto" pitchFamily="34" charset="0"/>
                <a:ea typeface="Roboto" pitchFamily="34" charset="-122"/>
                <a:cs typeface="Roboto" pitchFamily="34" charset="-120"/>
              </a:rPr>
              <a:t> Phù hợp xử lý ảnh tĩnh, trích xuất đặc trưng không gian hiệu quả.</a:t>
            </a:r>
            <a:endParaRPr lang="en-US" sz="1750" dirty="0"/>
          </a:p>
        </p:txBody>
      </p:sp>
      <p:sp>
        <p:nvSpPr>
          <p:cNvPr id="5" name="Text 3"/>
          <p:cNvSpPr/>
          <p:nvPr/>
        </p:nvSpPr>
        <p:spPr>
          <a:xfrm>
            <a:off x="793790" y="4684633"/>
            <a:ext cx="6244709" cy="725805"/>
          </a:xfrm>
          <a:prstGeom prst="rect">
            <a:avLst/>
          </a:prstGeom>
          <a:noFill/>
          <a:ln/>
        </p:spPr>
        <p:txBody>
          <a:bodyPr wrap="square" lIns="0" tIns="0" rIns="0" bIns="0" rtlCol="0" anchor="t"/>
          <a:lstStyle/>
          <a:p>
            <a:pPr indent="0" marL="0">
              <a:lnSpc>
                <a:spcPts val="2850"/>
              </a:lnSpc>
              <a:buNone/>
            </a:pPr>
            <a:r>
              <a:rPr lang="en-US" sz="1750" b="1" dirty="0">
                <a:solidFill>
                  <a:srgbClr val="3C3939"/>
                </a:solidFill>
                <a:latin typeface="Roboto" pitchFamily="34" charset="0"/>
                <a:ea typeface="Roboto" pitchFamily="34" charset="-122"/>
                <a:cs typeface="Roboto" pitchFamily="34" charset="-120"/>
              </a:rPr>
              <a:t>Tính toán:</a:t>
            </a:r>
            <a:pPr indent="0" marL="0">
              <a:lnSpc>
                <a:spcPts val="2850"/>
              </a:lnSpc>
              <a:buNone/>
            </a:pPr>
            <a:r>
              <a:rPr lang="en-US" sz="1750" dirty="0">
                <a:solidFill>
                  <a:srgbClr val="3C3939"/>
                </a:solidFill>
                <a:latin typeface="Roboto" pitchFamily="34" charset="0"/>
                <a:ea typeface="Roboto" pitchFamily="34" charset="-122"/>
                <a:cs typeface="Roboto" pitchFamily="34" charset="-120"/>
              </a:rPr>
              <a:t> Hiệu quả nhờ chia sẻ trọng số (weight sharing) trong các lớp tích chập.</a:t>
            </a:r>
            <a:endParaRPr lang="en-US" sz="1750" dirty="0"/>
          </a:p>
        </p:txBody>
      </p:sp>
      <p:sp>
        <p:nvSpPr>
          <p:cNvPr id="6" name="Text 4"/>
          <p:cNvSpPr/>
          <p:nvPr/>
        </p:nvSpPr>
        <p:spPr>
          <a:xfrm>
            <a:off x="793790" y="5614511"/>
            <a:ext cx="6244709" cy="725805"/>
          </a:xfrm>
          <a:prstGeom prst="rect">
            <a:avLst/>
          </a:prstGeom>
          <a:noFill/>
          <a:ln/>
        </p:spPr>
        <p:txBody>
          <a:bodyPr wrap="square" lIns="0" tIns="0" rIns="0" bIns="0" rtlCol="0" anchor="t"/>
          <a:lstStyle/>
          <a:p>
            <a:pPr indent="0" marL="0">
              <a:lnSpc>
                <a:spcPts val="2850"/>
              </a:lnSpc>
              <a:buNone/>
            </a:pPr>
            <a:r>
              <a:rPr lang="en-US" sz="1750" b="1" dirty="0">
                <a:solidFill>
                  <a:srgbClr val="3C3939"/>
                </a:solidFill>
                <a:latin typeface="Roboto" pitchFamily="34" charset="0"/>
                <a:ea typeface="Roboto" pitchFamily="34" charset="-122"/>
                <a:cs typeface="Roboto" pitchFamily="34" charset="-120"/>
              </a:rPr>
              <a:t>Kết quả:</a:t>
            </a:r>
            <a:pPr indent="0" marL="0">
              <a:lnSpc>
                <a:spcPts val="2850"/>
              </a:lnSpc>
              <a:buNone/>
            </a:pPr>
            <a:r>
              <a:rPr lang="en-US" sz="1750" dirty="0">
                <a:solidFill>
                  <a:srgbClr val="3C3939"/>
                </a:solidFill>
                <a:latin typeface="Roboto" pitchFamily="34" charset="0"/>
                <a:ea typeface="Roboto" pitchFamily="34" charset="-122"/>
                <a:cs typeface="Roboto" pitchFamily="34" charset="-120"/>
              </a:rPr>
              <a:t> Thường cho kết quả tốt với các bài toán liên quan đến thị giác máy tính.</a:t>
            </a:r>
            <a:endParaRPr lang="en-US" sz="1750" dirty="0"/>
          </a:p>
        </p:txBody>
      </p:sp>
      <p:sp>
        <p:nvSpPr>
          <p:cNvPr id="7" name="Text 5"/>
          <p:cNvSpPr/>
          <p:nvPr/>
        </p:nvSpPr>
        <p:spPr>
          <a:xfrm>
            <a:off x="7599521" y="2960965"/>
            <a:ext cx="4536519" cy="566976"/>
          </a:xfrm>
          <a:prstGeom prst="rect">
            <a:avLst/>
          </a:prstGeom>
          <a:noFill/>
          <a:ln/>
        </p:spPr>
        <p:txBody>
          <a:bodyPr wrap="none" lIns="0" tIns="0" rIns="0" bIns="0" rtlCol="0" anchor="t"/>
          <a:lstStyle/>
          <a:p>
            <a:pPr indent="0" marL="0">
              <a:lnSpc>
                <a:spcPts val="4450"/>
              </a:lnSpc>
              <a:buNone/>
            </a:pPr>
            <a:r>
              <a:rPr lang="en-US" sz="3550" dirty="0">
                <a:solidFill>
                  <a:srgbClr val="1B1B27"/>
                </a:solidFill>
                <a:latin typeface="Raleway" pitchFamily="34" charset="0"/>
                <a:ea typeface="Raleway" pitchFamily="34" charset="-122"/>
                <a:cs typeface="Raleway" pitchFamily="34" charset="-120"/>
              </a:rPr>
              <a:t>RNN</a:t>
            </a:r>
            <a:endParaRPr lang="en-US" sz="3550" dirty="0"/>
          </a:p>
        </p:txBody>
      </p:sp>
      <p:sp>
        <p:nvSpPr>
          <p:cNvPr id="8" name="Text 6"/>
          <p:cNvSpPr/>
          <p:nvPr/>
        </p:nvSpPr>
        <p:spPr>
          <a:xfrm>
            <a:off x="7599521" y="3754755"/>
            <a:ext cx="6244709" cy="725805"/>
          </a:xfrm>
          <a:prstGeom prst="rect">
            <a:avLst/>
          </a:prstGeom>
          <a:noFill/>
          <a:ln/>
        </p:spPr>
        <p:txBody>
          <a:bodyPr wrap="square" lIns="0" tIns="0" rIns="0" bIns="0" rtlCol="0" anchor="t"/>
          <a:lstStyle/>
          <a:p>
            <a:pPr indent="0" marL="0">
              <a:lnSpc>
                <a:spcPts val="2850"/>
              </a:lnSpc>
              <a:buNone/>
            </a:pPr>
            <a:r>
              <a:rPr lang="en-US" sz="1750" b="1" dirty="0">
                <a:solidFill>
                  <a:srgbClr val="3C3939"/>
                </a:solidFill>
                <a:latin typeface="Roboto" pitchFamily="34" charset="0"/>
                <a:ea typeface="Roboto" pitchFamily="34" charset="-122"/>
                <a:cs typeface="Roboto" pitchFamily="34" charset="-120"/>
              </a:rPr>
              <a:t>Ứng dụng:</a:t>
            </a:r>
            <a:pPr indent="0" marL="0">
              <a:lnSpc>
                <a:spcPts val="2850"/>
              </a:lnSpc>
              <a:buNone/>
            </a:pPr>
            <a:r>
              <a:rPr lang="en-US" sz="1750" dirty="0">
                <a:solidFill>
                  <a:srgbClr val="3C3939"/>
                </a:solidFill>
                <a:latin typeface="Roboto" pitchFamily="34" charset="0"/>
                <a:ea typeface="Roboto" pitchFamily="34" charset="-122"/>
                <a:cs typeface="Roboto" pitchFamily="34" charset="-120"/>
              </a:rPr>
              <a:t> Thiết kế cho dữ liệu chuỗi (ví dụ: văn bản, âm thanh), không tối ưu cho ảnh.</a:t>
            </a:r>
            <a:endParaRPr lang="en-US" sz="1750" dirty="0"/>
          </a:p>
        </p:txBody>
      </p:sp>
      <p:sp>
        <p:nvSpPr>
          <p:cNvPr id="9" name="Text 7"/>
          <p:cNvSpPr/>
          <p:nvPr/>
        </p:nvSpPr>
        <p:spPr>
          <a:xfrm>
            <a:off x="7599521" y="4684633"/>
            <a:ext cx="6244709" cy="725805"/>
          </a:xfrm>
          <a:prstGeom prst="rect">
            <a:avLst/>
          </a:prstGeom>
          <a:noFill/>
          <a:ln/>
        </p:spPr>
        <p:txBody>
          <a:bodyPr wrap="square" lIns="0" tIns="0" rIns="0" bIns="0" rtlCol="0" anchor="t"/>
          <a:lstStyle/>
          <a:p>
            <a:pPr indent="0" marL="0">
              <a:lnSpc>
                <a:spcPts val="2850"/>
              </a:lnSpc>
              <a:buNone/>
            </a:pPr>
            <a:r>
              <a:rPr lang="en-US" sz="1750" b="1" dirty="0">
                <a:solidFill>
                  <a:srgbClr val="3C3939"/>
                </a:solidFill>
                <a:latin typeface="Roboto" pitchFamily="34" charset="0"/>
                <a:ea typeface="Roboto" pitchFamily="34" charset="-122"/>
                <a:cs typeface="Roboto" pitchFamily="34" charset="-120"/>
              </a:rPr>
              <a:t>Tính toán:</a:t>
            </a:r>
            <a:pPr indent="0" marL="0">
              <a:lnSpc>
                <a:spcPts val="2850"/>
              </a:lnSpc>
              <a:buNone/>
            </a:pPr>
            <a:r>
              <a:rPr lang="en-US" sz="1750" dirty="0">
                <a:solidFill>
                  <a:srgbClr val="3C3939"/>
                </a:solidFill>
                <a:latin typeface="Roboto" pitchFamily="34" charset="0"/>
                <a:ea typeface="Roboto" pitchFamily="34" charset="-122"/>
                <a:cs typeface="Roboto" pitchFamily="34" charset="-120"/>
              </a:rPr>
              <a:t> Phức tạp do xử lý tuần tự, dễ gặp vấn đề vanishing gradient khi chuỗi dài.</a:t>
            </a:r>
            <a:endParaRPr lang="en-US" sz="1750" dirty="0"/>
          </a:p>
        </p:txBody>
      </p:sp>
      <p:sp>
        <p:nvSpPr>
          <p:cNvPr id="10" name="Text 8"/>
          <p:cNvSpPr/>
          <p:nvPr/>
        </p:nvSpPr>
        <p:spPr>
          <a:xfrm>
            <a:off x="7599521" y="5614511"/>
            <a:ext cx="6244709" cy="725805"/>
          </a:xfrm>
          <a:prstGeom prst="rect">
            <a:avLst/>
          </a:prstGeom>
          <a:noFill/>
          <a:ln/>
        </p:spPr>
        <p:txBody>
          <a:bodyPr wrap="square" lIns="0" tIns="0" rIns="0" bIns="0" rtlCol="0" anchor="t"/>
          <a:lstStyle/>
          <a:p>
            <a:pPr indent="0" marL="0">
              <a:lnSpc>
                <a:spcPts val="2850"/>
              </a:lnSpc>
              <a:buNone/>
            </a:pPr>
            <a:r>
              <a:rPr lang="en-US" sz="1750" b="1" dirty="0">
                <a:solidFill>
                  <a:srgbClr val="3C3939"/>
                </a:solidFill>
                <a:latin typeface="Roboto" pitchFamily="34" charset="0"/>
                <a:ea typeface="Roboto" pitchFamily="34" charset="-122"/>
                <a:cs typeface="Roboto" pitchFamily="34" charset="-120"/>
              </a:rPr>
              <a:t>Kết quả:</a:t>
            </a:r>
            <a:pPr indent="0" marL="0">
              <a:lnSpc>
                <a:spcPts val="2850"/>
              </a:lnSpc>
              <a:buNone/>
            </a:pPr>
            <a:r>
              <a:rPr lang="en-US" sz="1750" dirty="0">
                <a:solidFill>
                  <a:srgbClr val="3C3939"/>
                </a:solidFill>
                <a:latin typeface="Roboto" pitchFamily="34" charset="0"/>
                <a:ea typeface="Roboto" pitchFamily="34" charset="-122"/>
                <a:cs typeface="Roboto" pitchFamily="34" charset="-120"/>
              </a:rPr>
              <a:t> Thích hợp cho các bài toán xử lý ngôn ngữ tự nhiên, nhận dạng giọng nói.</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450062"/>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CNN vs. Transformer</a:t>
            </a:r>
            <a:endParaRPr lang="en-US" sz="4450" dirty="0"/>
          </a:p>
        </p:txBody>
      </p:sp>
      <p:pic>
        <p:nvPicPr>
          <p:cNvPr id="3" name="Image 0" descr="preencoded.png">    </p:cNvPr>
          <p:cNvPicPr>
            <a:picLocks noChangeAspect="1"/>
          </p:cNvPicPr>
          <p:nvPr/>
        </p:nvPicPr>
        <p:blipFill>
          <a:blip r:embed="rId1"/>
          <a:stretch>
            <a:fillRect/>
          </a:stretch>
        </p:blipFill>
        <p:spPr>
          <a:xfrm>
            <a:off x="793790" y="2612469"/>
            <a:ext cx="13042821" cy="416706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2177058"/>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CNN vs. Transformer</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Raleway" pitchFamily="34" charset="0"/>
                <a:ea typeface="Raleway" pitchFamily="34" charset="-122"/>
                <a:cs typeface="Raleway" pitchFamily="34" charset="-120"/>
              </a:rPr>
              <a:t>Dữ liệu huấn luyện</a:t>
            </a:r>
            <a:endParaRPr lang="en-US" sz="2200" dirty="0"/>
          </a:p>
        </p:txBody>
      </p:sp>
      <p:sp>
        <p:nvSpPr>
          <p:cNvPr id="4" name="Text 2"/>
          <p:cNvSpPr/>
          <p:nvPr/>
        </p:nvSpPr>
        <p:spPr>
          <a:xfrm>
            <a:off x="793790" y="4033957"/>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CNN hiệu quả với dữ liệu nhỏ và vừa như </a:t>
            </a:r>
            <a:pPr indent="0" marL="0">
              <a:lnSpc>
                <a:spcPts val="2850"/>
              </a:lnSpc>
              <a:buNone/>
            </a:pPr>
            <a:r>
              <a:rPr lang="en-US" sz="1750" b="1" dirty="0">
                <a:solidFill>
                  <a:srgbClr val="3C3939"/>
                </a:solidFill>
                <a:latin typeface="Roboto" pitchFamily="34" charset="0"/>
                <a:ea typeface="Roboto" pitchFamily="34" charset="-122"/>
                <a:cs typeface="Roboto" pitchFamily="34" charset="-120"/>
              </a:rPr>
              <a:t>GTSRB</a:t>
            </a:r>
            <a:pPr indent="0" marL="0">
              <a:lnSpc>
                <a:spcPts val="2850"/>
              </a:lnSpc>
              <a:buNone/>
            </a:pPr>
            <a:r>
              <a:rPr lang="en-US" sz="1750" dirty="0">
                <a:solidFill>
                  <a:srgbClr val="3C3939"/>
                </a:solidFill>
                <a:latin typeface="Roboto" pitchFamily="34" charset="0"/>
                <a:ea typeface="Roboto" pitchFamily="34" charset="-122"/>
                <a:cs typeface="Roboto" pitchFamily="34" charset="-120"/>
              </a:rPr>
              <a:t>. Transformer cần lượng dữ liệu siêu khủng như </a:t>
            </a:r>
            <a:pPr indent="0" marL="0">
              <a:lnSpc>
                <a:spcPts val="2850"/>
              </a:lnSpc>
              <a:buNone/>
            </a:pPr>
            <a:r>
              <a:rPr lang="en-US" sz="1750" b="1" dirty="0">
                <a:solidFill>
                  <a:srgbClr val="3C3939"/>
                </a:solidFill>
                <a:latin typeface="Roboto" pitchFamily="34" charset="0"/>
                <a:ea typeface="Roboto" pitchFamily="34" charset="-122"/>
                <a:cs typeface="Roboto" pitchFamily="34" charset="-120"/>
              </a:rPr>
              <a:t>ImageNet-21k</a:t>
            </a:r>
            <a:pPr indent="0" marL="0">
              <a:lnSpc>
                <a:spcPts val="2850"/>
              </a:lnSpc>
              <a:buNone/>
            </a:pPr>
            <a:r>
              <a:rPr lang="en-US" sz="1750" dirty="0">
                <a:solidFill>
                  <a:srgbClr val="3C3939"/>
                </a:solidFill>
                <a:latin typeface="Roboto" pitchFamily="34" charset="0"/>
                <a:ea typeface="Roboto" pitchFamily="34" charset="-122"/>
                <a:cs typeface="Roboto" pitchFamily="34" charset="-120"/>
              </a:rPr>
              <a:t> để huấn luyện.</a:t>
            </a:r>
            <a:endParaRPr lang="en-US" sz="1750" dirty="0"/>
          </a:p>
        </p:txBody>
      </p:sp>
      <p:sp>
        <p:nvSpPr>
          <p:cNvPr id="5" name="Text 3"/>
          <p:cNvSpPr/>
          <p:nvPr/>
        </p:nvSpPr>
        <p:spPr>
          <a:xfrm>
            <a:off x="5332928" y="345281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Raleway" pitchFamily="34" charset="0"/>
                <a:ea typeface="Raleway" pitchFamily="34" charset="-122"/>
                <a:cs typeface="Raleway" pitchFamily="34" charset="-120"/>
              </a:rPr>
              <a:t>Tính toán</a:t>
            </a:r>
            <a:endParaRPr lang="en-US" sz="2200" dirty="0"/>
          </a:p>
        </p:txBody>
      </p:sp>
      <p:sp>
        <p:nvSpPr>
          <p:cNvPr id="6" name="Text 4"/>
          <p:cNvSpPr/>
          <p:nvPr/>
        </p:nvSpPr>
        <p:spPr>
          <a:xfrm>
            <a:off x="5332928" y="4033957"/>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CNN tối ưu về bộ nhớ và tốc độ nhờ </a:t>
            </a:r>
            <a:pPr indent="0" marL="0">
              <a:lnSpc>
                <a:spcPts val="2850"/>
              </a:lnSpc>
              <a:buNone/>
            </a:pPr>
            <a:r>
              <a:rPr lang="en-US" sz="1750" b="1" dirty="0">
                <a:solidFill>
                  <a:srgbClr val="3C3939"/>
                </a:solidFill>
                <a:latin typeface="Roboto" pitchFamily="34" charset="0"/>
                <a:ea typeface="Roboto" pitchFamily="34" charset="-122"/>
                <a:cs typeface="Roboto" pitchFamily="34" charset="-120"/>
              </a:rPr>
              <a:t>kernel trượt</a:t>
            </a:r>
            <a:pPr indent="0" marL="0">
              <a:lnSpc>
                <a:spcPts val="2850"/>
              </a:lnSpc>
              <a:buNone/>
            </a:pPr>
            <a:r>
              <a:rPr lang="en-US" sz="1750" dirty="0">
                <a:solidFill>
                  <a:srgbClr val="3C3939"/>
                </a:solidFill>
                <a:latin typeface="Roboto" pitchFamily="34" charset="0"/>
                <a:ea typeface="Roboto" pitchFamily="34" charset="-122"/>
                <a:cs typeface="Roboto" pitchFamily="34" charset="-120"/>
              </a:rPr>
              <a:t>. Transformer phức tạp do </a:t>
            </a:r>
            <a:pPr indent="0" marL="0">
              <a:lnSpc>
                <a:spcPts val="2850"/>
              </a:lnSpc>
              <a:buNone/>
            </a:pPr>
            <a:r>
              <a:rPr lang="en-US" sz="1750" b="1" dirty="0">
                <a:solidFill>
                  <a:srgbClr val="3C3939"/>
                </a:solidFill>
                <a:latin typeface="Roboto" pitchFamily="34" charset="0"/>
                <a:ea typeface="Roboto" pitchFamily="34" charset="-122"/>
                <a:cs typeface="Roboto" pitchFamily="34" charset="-120"/>
              </a:rPr>
              <a:t>self-attention</a:t>
            </a:r>
            <a:pPr indent="0" marL="0">
              <a:lnSpc>
                <a:spcPts val="2850"/>
              </a:lnSpc>
              <a:buNone/>
            </a:pPr>
            <a:r>
              <a:rPr lang="en-US" sz="1750" dirty="0">
                <a:solidFill>
                  <a:srgbClr val="3C3939"/>
                </a:solidFill>
                <a:latin typeface="Roboto" pitchFamily="34" charset="0"/>
                <a:ea typeface="Roboto" pitchFamily="34" charset="-122"/>
                <a:cs typeface="Roboto" pitchFamily="34" charset="-120"/>
              </a:rPr>
              <a:t>, đòi hỏi GPU mạnh.</a:t>
            </a:r>
            <a:endParaRPr lang="en-US" sz="1750" dirty="0"/>
          </a:p>
        </p:txBody>
      </p:sp>
      <p:sp>
        <p:nvSpPr>
          <p:cNvPr id="7" name="Text 5"/>
          <p:cNvSpPr/>
          <p:nvPr/>
        </p:nvSpPr>
        <p:spPr>
          <a:xfrm>
            <a:off x="9872067" y="345281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Raleway" pitchFamily="34" charset="0"/>
                <a:ea typeface="Raleway" pitchFamily="34" charset="-122"/>
                <a:cs typeface="Raleway" pitchFamily="34" charset="-120"/>
              </a:rPr>
              <a:t>Khả năng tổng quát</a:t>
            </a:r>
            <a:endParaRPr lang="en-US" sz="2200" dirty="0"/>
          </a:p>
        </p:txBody>
      </p:sp>
      <p:sp>
        <p:nvSpPr>
          <p:cNvPr id="8" name="Text 6"/>
          <p:cNvSpPr/>
          <p:nvPr/>
        </p:nvSpPr>
        <p:spPr>
          <a:xfrm>
            <a:off x="9872067" y="4033957"/>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CNN tập trung vào đặc trưng cục bộ, phù hợp với </a:t>
            </a:r>
            <a:pPr indent="0" marL="0">
              <a:lnSpc>
                <a:spcPts val="2850"/>
              </a:lnSpc>
              <a:buNone/>
            </a:pPr>
            <a:r>
              <a:rPr lang="en-US" sz="1750" b="1" dirty="0">
                <a:solidFill>
                  <a:srgbClr val="3C3939"/>
                </a:solidFill>
                <a:latin typeface="Roboto" pitchFamily="34" charset="0"/>
                <a:ea typeface="Roboto" pitchFamily="34" charset="-122"/>
                <a:cs typeface="Roboto" pitchFamily="34" charset="-120"/>
              </a:rPr>
              <a:t>biển báo có cấu trúc rõ ràng</a:t>
            </a:r>
            <a:pPr indent="0" marL="0">
              <a:lnSpc>
                <a:spcPts val="2850"/>
              </a:lnSpc>
              <a:buNone/>
            </a:pPr>
            <a:r>
              <a:rPr lang="en-US" sz="1750" dirty="0">
                <a:solidFill>
                  <a:srgbClr val="3C3939"/>
                </a:solidFill>
                <a:latin typeface="Roboto" pitchFamily="34" charset="0"/>
                <a:ea typeface="Roboto" pitchFamily="34" charset="-122"/>
                <a:cs typeface="Roboto" pitchFamily="34" charset="-120"/>
              </a:rPr>
              <a:t>. Transformer tổng quát hóa tốt hơn trên dữ liệu đa dạng nhưng kém hiệu quả với ảnh nhỏ.</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2300407"/>
            <a:ext cx="10179010"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CNN vs. SVM (Support Vector Machine)</a:t>
            </a:r>
            <a:endParaRPr lang="en-US" sz="4450" dirty="0"/>
          </a:p>
        </p:txBody>
      </p:sp>
      <p:sp>
        <p:nvSpPr>
          <p:cNvPr id="3" name="Text 1"/>
          <p:cNvSpPr/>
          <p:nvPr/>
        </p:nvSpPr>
        <p:spPr>
          <a:xfrm>
            <a:off x="793790" y="3576161"/>
            <a:ext cx="3402330" cy="425291"/>
          </a:xfrm>
          <a:prstGeom prst="rect">
            <a:avLst/>
          </a:prstGeom>
          <a:noFill/>
          <a:ln/>
        </p:spPr>
        <p:txBody>
          <a:bodyPr wrap="none" lIns="0" tIns="0" rIns="0" bIns="0" rtlCol="0" anchor="t"/>
          <a:lstStyle/>
          <a:p>
            <a:pPr indent="0" marL="0">
              <a:lnSpc>
                <a:spcPts val="3300"/>
              </a:lnSpc>
              <a:buNone/>
            </a:pPr>
            <a:r>
              <a:rPr lang="en-US" sz="2650" dirty="0">
                <a:solidFill>
                  <a:srgbClr val="1B1B27"/>
                </a:solidFill>
                <a:latin typeface="Raleway" pitchFamily="34" charset="0"/>
                <a:ea typeface="Raleway" pitchFamily="34" charset="-122"/>
                <a:cs typeface="Raleway" pitchFamily="34" charset="-120"/>
              </a:rPr>
              <a:t>CNN</a:t>
            </a:r>
            <a:endParaRPr lang="en-US" sz="2650" dirty="0"/>
          </a:p>
        </p:txBody>
      </p:sp>
      <p:sp>
        <p:nvSpPr>
          <p:cNvPr id="4" name="Text 2"/>
          <p:cNvSpPr/>
          <p:nvPr/>
        </p:nvSpPr>
        <p:spPr>
          <a:xfrm>
            <a:off x="793790" y="4228267"/>
            <a:ext cx="6244709" cy="362903"/>
          </a:xfrm>
          <a:prstGeom prst="rect">
            <a:avLst/>
          </a:prstGeom>
          <a:noFill/>
          <a:ln/>
        </p:spPr>
        <p:txBody>
          <a:bodyPr wrap="non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Tự động học đặc trưng từ dữ liệu thô.</a:t>
            </a:r>
            <a:endParaRPr lang="en-US" sz="1750" dirty="0"/>
          </a:p>
        </p:txBody>
      </p:sp>
      <p:sp>
        <p:nvSpPr>
          <p:cNvPr id="5" name="Text 3"/>
          <p:cNvSpPr/>
          <p:nvPr/>
        </p:nvSpPr>
        <p:spPr>
          <a:xfrm>
            <a:off x="793790" y="4795242"/>
            <a:ext cx="6244709" cy="362903"/>
          </a:xfrm>
          <a:prstGeom prst="rect">
            <a:avLst/>
          </a:prstGeom>
          <a:noFill/>
          <a:ln/>
        </p:spPr>
        <p:txBody>
          <a:bodyPr wrap="non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Độ chính xác cao hơn do khả năng học sâu.</a:t>
            </a:r>
            <a:endParaRPr lang="en-US" sz="1750" dirty="0"/>
          </a:p>
        </p:txBody>
      </p:sp>
      <p:sp>
        <p:nvSpPr>
          <p:cNvPr id="6" name="Text 4"/>
          <p:cNvSpPr/>
          <p:nvPr/>
        </p:nvSpPr>
        <p:spPr>
          <a:xfrm>
            <a:off x="793790" y="5362218"/>
            <a:ext cx="6244709" cy="362903"/>
          </a:xfrm>
          <a:prstGeom prst="rect">
            <a:avLst/>
          </a:prstGeom>
          <a:noFill/>
          <a:ln/>
        </p:spPr>
        <p:txBody>
          <a:bodyPr wrap="non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Phù hợp cho hệ thống thời gian thực.</a:t>
            </a:r>
            <a:endParaRPr lang="en-US" sz="1750" dirty="0"/>
          </a:p>
        </p:txBody>
      </p:sp>
      <p:sp>
        <p:nvSpPr>
          <p:cNvPr id="7" name="Text 5"/>
          <p:cNvSpPr/>
          <p:nvPr/>
        </p:nvSpPr>
        <p:spPr>
          <a:xfrm>
            <a:off x="7599521" y="3576161"/>
            <a:ext cx="3402330" cy="425291"/>
          </a:xfrm>
          <a:prstGeom prst="rect">
            <a:avLst/>
          </a:prstGeom>
          <a:noFill/>
          <a:ln/>
        </p:spPr>
        <p:txBody>
          <a:bodyPr wrap="none" lIns="0" tIns="0" rIns="0" bIns="0" rtlCol="0" anchor="t"/>
          <a:lstStyle/>
          <a:p>
            <a:pPr indent="0" marL="0">
              <a:lnSpc>
                <a:spcPts val="3300"/>
              </a:lnSpc>
              <a:buNone/>
            </a:pPr>
            <a:r>
              <a:rPr lang="en-US" sz="2650" dirty="0">
                <a:solidFill>
                  <a:srgbClr val="1B1B27"/>
                </a:solidFill>
                <a:latin typeface="Raleway" pitchFamily="34" charset="0"/>
                <a:ea typeface="Raleway" pitchFamily="34" charset="-122"/>
                <a:cs typeface="Raleway" pitchFamily="34" charset="-120"/>
              </a:rPr>
              <a:t>SVM</a:t>
            </a:r>
            <a:endParaRPr lang="en-US" sz="2650" dirty="0"/>
          </a:p>
        </p:txBody>
      </p:sp>
      <p:sp>
        <p:nvSpPr>
          <p:cNvPr id="8" name="Text 6"/>
          <p:cNvSpPr/>
          <p:nvPr/>
        </p:nvSpPr>
        <p:spPr>
          <a:xfrm>
            <a:off x="7599521" y="4228267"/>
            <a:ext cx="6244709" cy="362903"/>
          </a:xfrm>
          <a:prstGeom prst="rect">
            <a:avLst/>
          </a:prstGeom>
          <a:noFill/>
          <a:ln/>
        </p:spPr>
        <p:txBody>
          <a:bodyPr wrap="non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Cần trích xuất đặc trưng thủ công (ví dụ: HOG, SIFT).</a:t>
            </a:r>
            <a:endParaRPr lang="en-US" sz="1750" dirty="0"/>
          </a:p>
        </p:txBody>
      </p:sp>
      <p:sp>
        <p:nvSpPr>
          <p:cNvPr id="9" name="Text 7"/>
          <p:cNvSpPr/>
          <p:nvPr/>
        </p:nvSpPr>
        <p:spPr>
          <a:xfrm>
            <a:off x="7599521" y="4795242"/>
            <a:ext cx="6244709" cy="362903"/>
          </a:xfrm>
          <a:prstGeom prst="rect">
            <a:avLst/>
          </a:prstGeom>
          <a:noFill/>
          <a:ln/>
        </p:spPr>
        <p:txBody>
          <a:bodyPr wrap="non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Phụ thuộc vào chất lượng đặc trưng thủ công, dễ bị giới hạn.</a:t>
            </a:r>
            <a:endParaRPr lang="en-US" sz="1750" dirty="0"/>
          </a:p>
        </p:txBody>
      </p:sp>
      <p:sp>
        <p:nvSpPr>
          <p:cNvPr id="10" name="Text 8"/>
          <p:cNvSpPr/>
          <p:nvPr/>
        </p:nvSpPr>
        <p:spPr>
          <a:xfrm>
            <a:off x="7599521" y="5362218"/>
            <a:ext cx="6244709" cy="362903"/>
          </a:xfrm>
          <a:prstGeom prst="rect">
            <a:avLst/>
          </a:prstGeom>
          <a:noFill/>
          <a:ln/>
        </p:spPr>
        <p:txBody>
          <a:bodyPr wrap="non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Khó triển khai trên thiết bị nhúng do tính toán phức tạp.</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81626"/>
            <a:ext cx="11668363"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Phát hiện và Nhận dạng Biển báo Giao thông</a:t>
            </a:r>
            <a:endParaRPr lang="en-US" sz="4450" dirty="0"/>
          </a:p>
        </p:txBody>
      </p:sp>
      <p:sp>
        <p:nvSpPr>
          <p:cNvPr id="3" name="Text 1"/>
          <p:cNvSpPr/>
          <p:nvPr/>
        </p:nvSpPr>
        <p:spPr>
          <a:xfrm>
            <a:off x="793790" y="2744033"/>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Trong thời đại giao thông hiện đại, an toàn trên đường là mối quan tâm hàng đầu. Biển báo giao thông đóng vai trò then chốt, cung cấp thông tin và hướng dẫn quan trọng cho người tham gia giao thông. Tuy nhiên, việc phát hiện và nhận dạng các biển báo này không phải là một nhiệm vụ đơn giản.</a:t>
            </a:r>
            <a:endParaRPr lang="en-US" sz="1750" dirty="0"/>
          </a:p>
        </p:txBody>
      </p:sp>
      <p:sp>
        <p:nvSpPr>
          <p:cNvPr id="4" name="Shape 2"/>
          <p:cNvSpPr/>
          <p:nvPr/>
        </p:nvSpPr>
        <p:spPr>
          <a:xfrm>
            <a:off x="793790" y="4343043"/>
            <a:ext cx="510302" cy="510302"/>
          </a:xfrm>
          <a:prstGeom prst="roundRect">
            <a:avLst>
              <a:gd name="adj" fmla="val 18669"/>
            </a:avLst>
          </a:prstGeom>
          <a:solidFill>
            <a:srgbClr val="E1E1EA"/>
          </a:solidFill>
          <a:ln w="7620">
            <a:solidFill>
              <a:srgbClr val="C7C7D0"/>
            </a:solidFill>
            <a:prstDash val="solid"/>
          </a:ln>
        </p:spPr>
      </p:sp>
      <p:sp>
        <p:nvSpPr>
          <p:cNvPr id="5" name="Text 3"/>
          <p:cNvSpPr/>
          <p:nvPr/>
        </p:nvSpPr>
        <p:spPr>
          <a:xfrm>
            <a:off x="878860" y="4385548"/>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3C3939"/>
                </a:solidFill>
                <a:latin typeface="Raleway" pitchFamily="34" charset="0"/>
                <a:ea typeface="Raleway" pitchFamily="34" charset="-122"/>
                <a:cs typeface="Raleway" pitchFamily="34" charset="-120"/>
              </a:rPr>
              <a:t>1</a:t>
            </a:r>
            <a:endParaRPr lang="en-US" sz="2650" dirty="0"/>
          </a:p>
        </p:txBody>
      </p:sp>
      <p:sp>
        <p:nvSpPr>
          <p:cNvPr id="6" name="Text 4"/>
          <p:cNvSpPr/>
          <p:nvPr/>
        </p:nvSpPr>
        <p:spPr>
          <a:xfrm>
            <a:off x="1530906" y="434304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3C3939"/>
                </a:solidFill>
                <a:latin typeface="Raleway" pitchFamily="34" charset="0"/>
                <a:ea typeface="Raleway" pitchFamily="34" charset="-122"/>
                <a:cs typeface="Raleway" pitchFamily="34" charset="-120"/>
              </a:rPr>
              <a:t>Thách thức</a:t>
            </a:r>
            <a:endParaRPr lang="en-US" sz="2200" dirty="0"/>
          </a:p>
        </p:txBody>
      </p:sp>
      <p:sp>
        <p:nvSpPr>
          <p:cNvPr id="7" name="Text 5"/>
          <p:cNvSpPr/>
          <p:nvPr/>
        </p:nvSpPr>
        <p:spPr>
          <a:xfrm>
            <a:off x="1530906" y="4833461"/>
            <a:ext cx="5670947" cy="1451610"/>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Sự đa dạng về hình dáng, màu sắc, kích thước cùng với các yếu tố môi trường như ánh sáng, thời tiết và góc nhìn khiến cho việc nhận dạng tự động các biển báo trở nên vô cùng phức tạp.</a:t>
            </a:r>
            <a:endParaRPr lang="en-US" sz="1750" dirty="0"/>
          </a:p>
        </p:txBody>
      </p:sp>
      <p:sp>
        <p:nvSpPr>
          <p:cNvPr id="8" name="Shape 6"/>
          <p:cNvSpPr/>
          <p:nvPr/>
        </p:nvSpPr>
        <p:spPr>
          <a:xfrm>
            <a:off x="7428667" y="4343043"/>
            <a:ext cx="510302" cy="510302"/>
          </a:xfrm>
          <a:prstGeom prst="roundRect">
            <a:avLst>
              <a:gd name="adj" fmla="val 18669"/>
            </a:avLst>
          </a:prstGeom>
          <a:solidFill>
            <a:srgbClr val="E1E1EA"/>
          </a:solidFill>
          <a:ln w="7620">
            <a:solidFill>
              <a:srgbClr val="C7C7D0"/>
            </a:solidFill>
            <a:prstDash val="solid"/>
          </a:ln>
        </p:spPr>
      </p:sp>
      <p:sp>
        <p:nvSpPr>
          <p:cNvPr id="9" name="Text 7"/>
          <p:cNvSpPr/>
          <p:nvPr/>
        </p:nvSpPr>
        <p:spPr>
          <a:xfrm>
            <a:off x="7513737" y="4385548"/>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3C3939"/>
                </a:solidFill>
                <a:latin typeface="Raleway" pitchFamily="34" charset="0"/>
                <a:ea typeface="Raleway" pitchFamily="34" charset="-122"/>
                <a:cs typeface="Raleway" pitchFamily="34" charset="-120"/>
              </a:rPr>
              <a:t>2</a:t>
            </a:r>
            <a:endParaRPr lang="en-US" sz="2650" dirty="0"/>
          </a:p>
        </p:txBody>
      </p:sp>
      <p:sp>
        <p:nvSpPr>
          <p:cNvPr id="10" name="Text 8"/>
          <p:cNvSpPr/>
          <p:nvPr/>
        </p:nvSpPr>
        <p:spPr>
          <a:xfrm>
            <a:off x="8165783" y="434304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3C3939"/>
                </a:solidFill>
                <a:latin typeface="Raleway" pitchFamily="34" charset="0"/>
                <a:ea typeface="Raleway" pitchFamily="34" charset="-122"/>
                <a:cs typeface="Raleway" pitchFamily="34" charset="-120"/>
              </a:rPr>
              <a:t>Giải pháp</a:t>
            </a:r>
            <a:endParaRPr lang="en-US" sz="2200" dirty="0"/>
          </a:p>
        </p:txBody>
      </p:sp>
      <p:sp>
        <p:nvSpPr>
          <p:cNvPr id="11" name="Text 9"/>
          <p:cNvSpPr/>
          <p:nvPr/>
        </p:nvSpPr>
        <p:spPr>
          <a:xfrm>
            <a:off x="8165783" y="4833461"/>
            <a:ext cx="5670947" cy="1814513"/>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Các mô hình học sâu (deep learning) như CNN và các kiến trúc mới dựa trên Transformer đã được nghiên cứu và áp dụng để giải quyết bài toán này, góp phần nâng cao hiệu suất của các hệ thống hỗ trợ lái xe tự động và giám sát giao thông.</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2324" y="736878"/>
            <a:ext cx="5185648" cy="648057"/>
          </a:xfrm>
          <a:prstGeom prst="rect">
            <a:avLst/>
          </a:prstGeom>
          <a:noFill/>
          <a:ln/>
        </p:spPr>
        <p:txBody>
          <a:bodyPr wrap="none" lIns="0" tIns="0" rIns="0" bIns="0" rtlCol="0" anchor="t"/>
          <a:lstStyle/>
          <a:p>
            <a:pPr indent="0" marL="0">
              <a:lnSpc>
                <a:spcPts val="5100"/>
              </a:lnSpc>
              <a:buNone/>
            </a:pPr>
            <a:r>
              <a:rPr lang="en-US" sz="4050" dirty="0">
                <a:solidFill>
                  <a:srgbClr val="1B1B27"/>
                </a:solidFill>
                <a:latin typeface="Raleway" pitchFamily="34" charset="0"/>
                <a:ea typeface="Raleway" pitchFamily="34" charset="-122"/>
                <a:cs typeface="Raleway" pitchFamily="34" charset="-120"/>
              </a:rPr>
              <a:t>Kết quả và Ứng dụng</a:t>
            </a:r>
            <a:endParaRPr lang="en-US" sz="4050" dirty="0"/>
          </a:p>
        </p:txBody>
      </p:sp>
      <p:sp>
        <p:nvSpPr>
          <p:cNvPr id="4" name="Text 1"/>
          <p:cNvSpPr/>
          <p:nvPr/>
        </p:nvSpPr>
        <p:spPr>
          <a:xfrm>
            <a:off x="6212324" y="1903452"/>
            <a:ext cx="2226350" cy="648176"/>
          </a:xfrm>
          <a:prstGeom prst="rect">
            <a:avLst/>
          </a:prstGeom>
          <a:noFill/>
          <a:ln/>
        </p:spPr>
        <p:txBody>
          <a:bodyPr wrap="square" lIns="0" tIns="0" rIns="0" bIns="0" rtlCol="0" anchor="t"/>
          <a:lstStyle/>
          <a:p>
            <a:pPr indent="0" marL="0">
              <a:lnSpc>
                <a:spcPts val="2550"/>
              </a:lnSpc>
              <a:buNone/>
            </a:pPr>
            <a:r>
              <a:rPr lang="en-US" sz="2000" dirty="0">
                <a:solidFill>
                  <a:srgbClr val="1B1B27"/>
                </a:solidFill>
                <a:latin typeface="Raleway" pitchFamily="34" charset="0"/>
                <a:ea typeface="Raleway" pitchFamily="34" charset="-122"/>
                <a:cs typeface="Raleway" pitchFamily="34" charset="-120"/>
              </a:rPr>
              <a:t>Kết quả Huấn luyện</a:t>
            </a:r>
            <a:endParaRPr lang="en-US" sz="2000" dirty="0"/>
          </a:p>
        </p:txBody>
      </p:sp>
      <p:sp>
        <p:nvSpPr>
          <p:cNvPr id="5" name="Text 2"/>
          <p:cNvSpPr/>
          <p:nvPr/>
        </p:nvSpPr>
        <p:spPr>
          <a:xfrm>
            <a:off x="6212324" y="2759035"/>
            <a:ext cx="2226350" cy="2322790"/>
          </a:xfrm>
          <a:prstGeom prst="rect">
            <a:avLst/>
          </a:prstGeom>
          <a:noFill/>
          <a:ln/>
        </p:spPr>
        <p:txBody>
          <a:bodyPr wrap="square" lIns="0" tIns="0" rIns="0" bIns="0" rtlCol="0" anchor="t"/>
          <a:lstStyle/>
          <a:p>
            <a:pPr indent="0" marL="0">
              <a:lnSpc>
                <a:spcPts val="2600"/>
              </a:lnSpc>
              <a:buNone/>
            </a:pPr>
            <a:r>
              <a:rPr lang="en-US" sz="1600" dirty="0">
                <a:solidFill>
                  <a:srgbClr val="3C3939"/>
                </a:solidFill>
                <a:latin typeface="Roboto" pitchFamily="34" charset="0"/>
                <a:ea typeface="Roboto" pitchFamily="34" charset="-122"/>
                <a:cs typeface="Roboto" pitchFamily="34" charset="-120"/>
              </a:rPr>
              <a:t>Mô hình được huấn luyện trên tập train và đánh giá trên tập validation. Kết quả cho thấy mô hình đạt độ chính xác cao trên cả hai tập dữ liệu.</a:t>
            </a:r>
            <a:endParaRPr lang="en-US" sz="1600" dirty="0"/>
          </a:p>
        </p:txBody>
      </p:sp>
      <p:sp>
        <p:nvSpPr>
          <p:cNvPr id="6" name="Text 3"/>
          <p:cNvSpPr/>
          <p:nvPr/>
        </p:nvSpPr>
        <p:spPr>
          <a:xfrm>
            <a:off x="8952309" y="1903452"/>
            <a:ext cx="2226350" cy="648176"/>
          </a:xfrm>
          <a:prstGeom prst="rect">
            <a:avLst/>
          </a:prstGeom>
          <a:noFill/>
          <a:ln/>
        </p:spPr>
        <p:txBody>
          <a:bodyPr wrap="square" lIns="0" tIns="0" rIns="0" bIns="0" rtlCol="0" anchor="t"/>
          <a:lstStyle/>
          <a:p>
            <a:pPr indent="0" marL="0">
              <a:lnSpc>
                <a:spcPts val="2550"/>
              </a:lnSpc>
              <a:buNone/>
            </a:pPr>
            <a:r>
              <a:rPr lang="en-US" sz="2000" dirty="0">
                <a:solidFill>
                  <a:srgbClr val="1B1B27"/>
                </a:solidFill>
                <a:latin typeface="Raleway" pitchFamily="34" charset="0"/>
                <a:ea typeface="Raleway" pitchFamily="34" charset="-122"/>
                <a:cs typeface="Raleway" pitchFamily="34" charset="-120"/>
              </a:rPr>
              <a:t>Ngăn Chặn Overfitting</a:t>
            </a:r>
            <a:endParaRPr lang="en-US" sz="2000" dirty="0"/>
          </a:p>
        </p:txBody>
      </p:sp>
      <p:sp>
        <p:nvSpPr>
          <p:cNvPr id="7" name="Text 4"/>
          <p:cNvSpPr/>
          <p:nvPr/>
        </p:nvSpPr>
        <p:spPr>
          <a:xfrm>
            <a:off x="8952309" y="2759035"/>
            <a:ext cx="2226350" cy="2654617"/>
          </a:xfrm>
          <a:prstGeom prst="rect">
            <a:avLst/>
          </a:prstGeom>
          <a:noFill/>
          <a:ln/>
        </p:spPr>
        <p:txBody>
          <a:bodyPr wrap="square" lIns="0" tIns="0" rIns="0" bIns="0" rtlCol="0" anchor="t"/>
          <a:lstStyle/>
          <a:p>
            <a:pPr indent="0" marL="0">
              <a:lnSpc>
                <a:spcPts val="2600"/>
              </a:lnSpc>
              <a:buNone/>
            </a:pPr>
            <a:r>
              <a:rPr lang="en-US" sz="1600" dirty="0">
                <a:solidFill>
                  <a:srgbClr val="3C3939"/>
                </a:solidFill>
                <a:latin typeface="Roboto" pitchFamily="34" charset="0"/>
                <a:ea typeface="Roboto" pitchFamily="34" charset="-122"/>
                <a:cs typeface="Roboto" pitchFamily="34" charset="-120"/>
              </a:rPr>
              <a:t>Các kỹ thuật Early Stopping và Dropout được áp dụng để ngăn chặn hiện tượng quá khớp (overfitting). Nhờ đó, mô hình hoạt động tốt trên dữ liệu chưa từng gặp.</a:t>
            </a:r>
            <a:endParaRPr lang="en-US" sz="1600" dirty="0"/>
          </a:p>
        </p:txBody>
      </p:sp>
      <p:sp>
        <p:nvSpPr>
          <p:cNvPr id="8" name="Text 5"/>
          <p:cNvSpPr/>
          <p:nvPr/>
        </p:nvSpPr>
        <p:spPr>
          <a:xfrm>
            <a:off x="11692295" y="1903452"/>
            <a:ext cx="2226350" cy="324088"/>
          </a:xfrm>
          <a:prstGeom prst="rect">
            <a:avLst/>
          </a:prstGeom>
          <a:noFill/>
          <a:ln/>
        </p:spPr>
        <p:txBody>
          <a:bodyPr wrap="none" lIns="0" tIns="0" rIns="0" bIns="0" rtlCol="0" anchor="t"/>
          <a:lstStyle/>
          <a:p>
            <a:pPr indent="0" marL="0">
              <a:lnSpc>
                <a:spcPts val="2550"/>
              </a:lnSpc>
              <a:buNone/>
            </a:pPr>
            <a:r>
              <a:rPr lang="en-US" sz="2000" dirty="0">
                <a:solidFill>
                  <a:srgbClr val="1B1B27"/>
                </a:solidFill>
                <a:latin typeface="Raleway" pitchFamily="34" charset="0"/>
                <a:ea typeface="Raleway" pitchFamily="34" charset="-122"/>
                <a:cs typeface="Raleway" pitchFamily="34" charset="-120"/>
              </a:rPr>
              <a:t>Lưu Trữ Mô Hình</a:t>
            </a:r>
            <a:endParaRPr lang="en-US" sz="2000" dirty="0"/>
          </a:p>
        </p:txBody>
      </p:sp>
      <p:sp>
        <p:nvSpPr>
          <p:cNvPr id="9" name="Text 6"/>
          <p:cNvSpPr/>
          <p:nvPr/>
        </p:nvSpPr>
        <p:spPr>
          <a:xfrm>
            <a:off x="11692295" y="2434947"/>
            <a:ext cx="2226350" cy="1990963"/>
          </a:xfrm>
          <a:prstGeom prst="rect">
            <a:avLst/>
          </a:prstGeom>
          <a:noFill/>
          <a:ln/>
        </p:spPr>
        <p:txBody>
          <a:bodyPr wrap="square" lIns="0" tIns="0" rIns="0" bIns="0" rtlCol="0" anchor="t"/>
          <a:lstStyle/>
          <a:p>
            <a:pPr indent="0" marL="0">
              <a:lnSpc>
                <a:spcPts val="2600"/>
              </a:lnSpc>
              <a:buNone/>
            </a:pPr>
            <a:r>
              <a:rPr lang="en-US" sz="1600" dirty="0">
                <a:solidFill>
                  <a:srgbClr val="3C3939"/>
                </a:solidFill>
                <a:latin typeface="Roboto" pitchFamily="34" charset="0"/>
                <a:ea typeface="Roboto" pitchFamily="34" charset="-122"/>
                <a:cs typeface="Roboto" pitchFamily="34" charset="-120"/>
              </a:rPr>
              <a:t>Mô hình được lưu thành file 'traffic_sign_model.h5' để tái sử dụng cho các ứng dụng thực tế trong tương lai.</a:t>
            </a:r>
            <a:endParaRPr lang="en-US" sz="1600" dirty="0"/>
          </a:p>
        </p:txBody>
      </p:sp>
      <p:sp>
        <p:nvSpPr>
          <p:cNvPr id="10" name="Text 7"/>
          <p:cNvSpPr/>
          <p:nvPr/>
        </p:nvSpPr>
        <p:spPr>
          <a:xfrm>
            <a:off x="6212324" y="5833467"/>
            <a:ext cx="7692152" cy="1659136"/>
          </a:xfrm>
          <a:prstGeom prst="rect">
            <a:avLst/>
          </a:prstGeom>
          <a:noFill/>
          <a:ln/>
        </p:spPr>
        <p:txBody>
          <a:bodyPr wrap="square" lIns="0" tIns="0" rIns="0" bIns="0" rtlCol="0" anchor="t"/>
          <a:lstStyle/>
          <a:p>
            <a:pPr indent="0" marL="0">
              <a:lnSpc>
                <a:spcPts val="2600"/>
              </a:lnSpc>
              <a:buNone/>
            </a:pPr>
            <a:r>
              <a:rPr lang="en-US" sz="1600" dirty="0">
                <a:solidFill>
                  <a:srgbClr val="3C3939"/>
                </a:solidFill>
                <a:latin typeface="Roboto" pitchFamily="34" charset="0"/>
                <a:ea typeface="Roboto" pitchFamily="34" charset="-122"/>
                <a:cs typeface="Roboto" pitchFamily="34" charset="-120"/>
              </a:rPr>
              <a:t>Mô hình phân loại biển báo giao thông được huấn luyện và đánh giá kỹ lưỡng, đạt độ chính xác cao. Các kỹ thuật Early Stopping và Dropout đã được áp dụng để ngăn chặn hiện tượng overfitting, đảm bảo mô hình hoạt động ổn định trên dữ liệu chưa từng gặp. Cuối cùng, mô hình được lưu lại để tái sử dụng trong các ứng dụng thực tế.</a:t>
            </a:r>
            <a:endParaRPr lang="en-US"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41997"/>
          </a:xfrm>
          <a:prstGeom prst="rect">
            <a:avLst/>
          </a:prstGeom>
        </p:spPr>
      </p:pic>
      <p:sp>
        <p:nvSpPr>
          <p:cNvPr id="3" name="Text 0"/>
          <p:cNvSpPr/>
          <p:nvPr/>
        </p:nvSpPr>
        <p:spPr>
          <a:xfrm>
            <a:off x="739735" y="3237905"/>
            <a:ext cx="5284113" cy="660440"/>
          </a:xfrm>
          <a:prstGeom prst="rect">
            <a:avLst/>
          </a:prstGeom>
          <a:noFill/>
          <a:ln/>
        </p:spPr>
        <p:txBody>
          <a:bodyPr wrap="none" lIns="0" tIns="0" rIns="0" bIns="0" rtlCol="0" anchor="t"/>
          <a:lstStyle/>
          <a:p>
            <a:pPr indent="0" marL="0">
              <a:lnSpc>
                <a:spcPts val="5200"/>
              </a:lnSpc>
              <a:buNone/>
            </a:pPr>
            <a:r>
              <a:rPr lang="en-US" sz="4150" dirty="0">
                <a:solidFill>
                  <a:srgbClr val="1B1B27"/>
                </a:solidFill>
                <a:latin typeface="Raleway" pitchFamily="34" charset="0"/>
                <a:ea typeface="Raleway" pitchFamily="34" charset="-122"/>
                <a:cs typeface="Raleway" pitchFamily="34" charset="-120"/>
              </a:rPr>
              <a:t>TỔNG KẾT</a:t>
            </a:r>
            <a:endParaRPr lang="en-US" sz="4150" dirty="0"/>
          </a:p>
        </p:txBody>
      </p:sp>
      <p:sp>
        <p:nvSpPr>
          <p:cNvPr id="4" name="Text 1"/>
          <p:cNvSpPr/>
          <p:nvPr/>
        </p:nvSpPr>
        <p:spPr>
          <a:xfrm>
            <a:off x="739735" y="4215289"/>
            <a:ext cx="13150929" cy="676275"/>
          </a:xfrm>
          <a:prstGeom prst="rect">
            <a:avLst/>
          </a:prstGeom>
          <a:noFill/>
          <a:ln/>
        </p:spPr>
        <p:txBody>
          <a:bodyPr wrap="square" lIns="0" tIns="0" rIns="0" bIns="0" rtlCol="0" anchor="t"/>
          <a:lstStyle/>
          <a:p>
            <a:pPr indent="0" marL="0">
              <a:lnSpc>
                <a:spcPts val="2650"/>
              </a:lnSpc>
              <a:buNone/>
            </a:pPr>
            <a:r>
              <a:rPr lang="en-US" sz="1650" dirty="0">
                <a:solidFill>
                  <a:srgbClr val="3C3939"/>
                </a:solidFill>
                <a:latin typeface="Roboto" pitchFamily="34" charset="0"/>
                <a:ea typeface="Roboto" pitchFamily="34" charset="-122"/>
                <a:cs typeface="Roboto" pitchFamily="34" charset="-120"/>
              </a:rPr>
              <a:t>Mô hình phân loại biển báo giao thông sử dụng CNN là một giải pháp hiệu quả cho các ứng dụng thực tế. CNN có khả năng học đặc trưng từ hình ảnh, xử lý thông tin thị giác hiệu quả, giúp phân loại chính xác biển báo giao thông.</a:t>
            </a:r>
            <a:endParaRPr lang="en-US" sz="1650" dirty="0"/>
          </a:p>
        </p:txBody>
      </p:sp>
      <p:sp>
        <p:nvSpPr>
          <p:cNvPr id="5" name="Text 2"/>
          <p:cNvSpPr/>
          <p:nvPr/>
        </p:nvSpPr>
        <p:spPr>
          <a:xfrm>
            <a:off x="739735" y="5129332"/>
            <a:ext cx="13150929" cy="676275"/>
          </a:xfrm>
          <a:prstGeom prst="rect">
            <a:avLst/>
          </a:prstGeom>
          <a:noFill/>
          <a:ln/>
        </p:spPr>
        <p:txBody>
          <a:bodyPr wrap="square" lIns="0" tIns="0" rIns="0" bIns="0" rtlCol="0" anchor="t"/>
          <a:lstStyle/>
          <a:p>
            <a:pPr indent="0" marL="0">
              <a:lnSpc>
                <a:spcPts val="2650"/>
              </a:lnSpc>
              <a:buNone/>
            </a:pPr>
            <a:r>
              <a:rPr lang="en-US" sz="1650" dirty="0">
                <a:solidFill>
                  <a:srgbClr val="3C3939"/>
                </a:solidFill>
                <a:latin typeface="Roboto" pitchFamily="34" charset="0"/>
                <a:ea typeface="Roboto" pitchFamily="34" charset="-122"/>
                <a:cs typeface="Roboto" pitchFamily="34" charset="-120"/>
              </a:rPr>
              <a:t>Việc kết hợp Early Stopping và Dropout giúp ngăn overfitting, đảm bảo mô hình hoạt động ổn định trên dữ liệu chưa từng gặp. Quá trình huấn luyện sử dụng thuật toán tối ưu hóa Adam, hàm mất mát Categorical Crossentropy và đánh giá bằng độ chính xác (Accuracy).</a:t>
            </a:r>
            <a:endParaRPr lang="en-US" sz="1650" dirty="0"/>
          </a:p>
        </p:txBody>
      </p:sp>
      <p:sp>
        <p:nvSpPr>
          <p:cNvPr id="6" name="Text 3"/>
          <p:cNvSpPr/>
          <p:nvPr/>
        </p:nvSpPr>
        <p:spPr>
          <a:xfrm>
            <a:off x="739735" y="6043374"/>
            <a:ext cx="13150929" cy="676275"/>
          </a:xfrm>
          <a:prstGeom prst="rect">
            <a:avLst/>
          </a:prstGeom>
          <a:noFill/>
          <a:ln/>
        </p:spPr>
        <p:txBody>
          <a:bodyPr wrap="square" lIns="0" tIns="0" rIns="0" bIns="0" rtlCol="0" anchor="t"/>
          <a:lstStyle/>
          <a:p>
            <a:pPr indent="0" marL="0">
              <a:lnSpc>
                <a:spcPts val="2650"/>
              </a:lnSpc>
              <a:buNone/>
            </a:pPr>
            <a:r>
              <a:rPr lang="en-US" sz="1650" dirty="0">
                <a:solidFill>
                  <a:srgbClr val="3C3939"/>
                </a:solidFill>
                <a:latin typeface="Roboto" pitchFamily="34" charset="0"/>
                <a:ea typeface="Roboto" pitchFamily="34" charset="-122"/>
                <a:cs typeface="Roboto" pitchFamily="34" charset="-120"/>
              </a:rPr>
              <a:t>Mô hình được huấn luyện tối đa 25 epochs, với mỗi batch chứa 64 mẫu dữ liệu. Việc chia nhỏ dữ liệu thành các batch giúp mô hình học hiệu quả hơn và tiết kiệm bộ nhớ.</a:t>
            </a:r>
            <a:endParaRPr lang="en-US" sz="1650" dirty="0"/>
          </a:p>
        </p:txBody>
      </p:sp>
      <p:sp>
        <p:nvSpPr>
          <p:cNvPr id="7" name="Text 4"/>
          <p:cNvSpPr/>
          <p:nvPr/>
        </p:nvSpPr>
        <p:spPr>
          <a:xfrm>
            <a:off x="739735" y="6957417"/>
            <a:ext cx="13150929" cy="676275"/>
          </a:xfrm>
          <a:prstGeom prst="rect">
            <a:avLst/>
          </a:prstGeom>
          <a:noFill/>
          <a:ln/>
        </p:spPr>
        <p:txBody>
          <a:bodyPr wrap="square" lIns="0" tIns="0" rIns="0" bIns="0" rtlCol="0" anchor="t"/>
          <a:lstStyle/>
          <a:p>
            <a:pPr indent="0" marL="0">
              <a:lnSpc>
                <a:spcPts val="2650"/>
              </a:lnSpc>
              <a:buNone/>
            </a:pPr>
            <a:r>
              <a:rPr lang="en-US" sz="1650" dirty="0">
                <a:solidFill>
                  <a:srgbClr val="3C3939"/>
                </a:solidFill>
                <a:latin typeface="Roboto" pitchFamily="34" charset="0"/>
                <a:ea typeface="Roboto" pitchFamily="34" charset="-122"/>
                <a:cs typeface="Roboto" pitchFamily="34" charset="-120"/>
              </a:rPr>
              <a:t>Nhìn chung, CNN là một giải pháp mạnh mẽ và hiệu quả cho bài toán phân loại biển báo giao thông, với khả năng học đặc trưng và phân loại chính xác. Kết hợp các kỹ thuật như Early Stopping và Dropout giúp cải thiện hiệu suất và tránh overfitting.</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60095" y="769263"/>
            <a:ext cx="7623810" cy="1357313"/>
          </a:xfrm>
          <a:prstGeom prst="rect">
            <a:avLst/>
          </a:prstGeom>
          <a:noFill/>
          <a:ln/>
        </p:spPr>
        <p:txBody>
          <a:bodyPr wrap="square" lIns="0" tIns="0" rIns="0" bIns="0" rtlCol="0" anchor="t"/>
          <a:lstStyle/>
          <a:p>
            <a:pPr indent="0" marL="0">
              <a:lnSpc>
                <a:spcPts val="5300"/>
              </a:lnSpc>
              <a:buNone/>
            </a:pPr>
            <a:r>
              <a:rPr lang="en-US" sz="4250" dirty="0">
                <a:solidFill>
                  <a:srgbClr val="1B1B27"/>
                </a:solidFill>
                <a:latin typeface="Raleway" pitchFamily="34" charset="0"/>
                <a:ea typeface="Raleway" pitchFamily="34" charset="-122"/>
                <a:cs typeface="Raleway" pitchFamily="34" charset="-120"/>
              </a:rPr>
              <a:t>Tại sao chọn CNN cho bài toán?</a:t>
            </a:r>
            <a:endParaRPr lang="en-US" sz="4250" dirty="0"/>
          </a:p>
        </p:txBody>
      </p:sp>
      <p:sp>
        <p:nvSpPr>
          <p:cNvPr id="4" name="Text 1"/>
          <p:cNvSpPr/>
          <p:nvPr/>
        </p:nvSpPr>
        <p:spPr>
          <a:xfrm>
            <a:off x="760095" y="2452330"/>
            <a:ext cx="7623810" cy="347424"/>
          </a:xfrm>
          <a:prstGeom prst="rect">
            <a:avLst/>
          </a:prstGeom>
          <a:noFill/>
          <a:ln/>
        </p:spPr>
        <p:txBody>
          <a:bodyPr wrap="none" lIns="0" tIns="0" rIns="0" bIns="0" rtlCol="0" anchor="t"/>
          <a:lstStyle/>
          <a:p>
            <a:pPr indent="0" marL="0">
              <a:lnSpc>
                <a:spcPts val="2700"/>
              </a:lnSpc>
              <a:buNone/>
            </a:pPr>
            <a:r>
              <a:rPr lang="en-US" sz="1700" dirty="0">
                <a:solidFill>
                  <a:srgbClr val="3C3939"/>
                </a:solidFill>
                <a:latin typeface="Roboto" pitchFamily="34" charset="0"/>
                <a:ea typeface="Roboto" pitchFamily="34" charset="-122"/>
                <a:cs typeface="Roboto" pitchFamily="34" charset="-120"/>
              </a:rPr>
              <a:t>CNN nổi bật với khả năng xử lý dữ liệu hình ảnh hiệu quả.</a:t>
            </a:r>
            <a:endParaRPr lang="en-US" sz="1700" dirty="0"/>
          </a:p>
        </p:txBody>
      </p:sp>
      <p:sp>
        <p:nvSpPr>
          <p:cNvPr id="5" name="Shape 2"/>
          <p:cNvSpPr/>
          <p:nvPr/>
        </p:nvSpPr>
        <p:spPr>
          <a:xfrm>
            <a:off x="760095" y="3288387"/>
            <a:ext cx="488633" cy="488633"/>
          </a:xfrm>
          <a:prstGeom prst="roundRect">
            <a:avLst>
              <a:gd name="adj" fmla="val 18667"/>
            </a:avLst>
          </a:prstGeom>
          <a:solidFill>
            <a:srgbClr val="E1E1EA"/>
          </a:solidFill>
          <a:ln w="7620">
            <a:solidFill>
              <a:srgbClr val="C7C7D0"/>
            </a:solidFill>
            <a:prstDash val="solid"/>
          </a:ln>
        </p:spPr>
      </p:sp>
      <p:sp>
        <p:nvSpPr>
          <p:cNvPr id="6" name="Text 3"/>
          <p:cNvSpPr/>
          <p:nvPr/>
        </p:nvSpPr>
        <p:spPr>
          <a:xfrm>
            <a:off x="841534" y="3329107"/>
            <a:ext cx="325755" cy="407194"/>
          </a:xfrm>
          <a:prstGeom prst="rect">
            <a:avLst/>
          </a:prstGeom>
          <a:noFill/>
          <a:ln/>
        </p:spPr>
        <p:txBody>
          <a:bodyPr wrap="none" lIns="0" tIns="0" rIns="0" bIns="0" rtlCol="0" anchor="t"/>
          <a:lstStyle/>
          <a:p>
            <a:pPr algn="ctr" indent="0" marL="0">
              <a:lnSpc>
                <a:spcPts val="2550"/>
              </a:lnSpc>
              <a:buNone/>
            </a:pPr>
            <a:r>
              <a:rPr lang="en-US" sz="2550" dirty="0">
                <a:solidFill>
                  <a:srgbClr val="3C3939"/>
                </a:solidFill>
                <a:latin typeface="Raleway" pitchFamily="34" charset="0"/>
                <a:ea typeface="Raleway" pitchFamily="34" charset="-122"/>
                <a:cs typeface="Raleway" pitchFamily="34" charset="-120"/>
              </a:rPr>
              <a:t>1</a:t>
            </a:r>
            <a:endParaRPr lang="en-US" sz="2550" dirty="0"/>
          </a:p>
        </p:txBody>
      </p:sp>
      <p:sp>
        <p:nvSpPr>
          <p:cNvPr id="7" name="Text 4"/>
          <p:cNvSpPr/>
          <p:nvPr/>
        </p:nvSpPr>
        <p:spPr>
          <a:xfrm>
            <a:off x="1465898" y="3288387"/>
            <a:ext cx="2997518" cy="678656"/>
          </a:xfrm>
          <a:prstGeom prst="rect">
            <a:avLst/>
          </a:prstGeom>
          <a:noFill/>
          <a:ln/>
        </p:spPr>
        <p:txBody>
          <a:bodyPr wrap="square" lIns="0" tIns="0" rIns="0" bIns="0" rtlCol="0" anchor="t"/>
          <a:lstStyle/>
          <a:p>
            <a:pPr indent="0" marL="0">
              <a:lnSpc>
                <a:spcPts val="2650"/>
              </a:lnSpc>
              <a:buNone/>
            </a:pPr>
            <a:r>
              <a:rPr lang="en-US" sz="2100" dirty="0">
                <a:solidFill>
                  <a:srgbClr val="3C3939"/>
                </a:solidFill>
                <a:latin typeface="Raleway" pitchFamily="34" charset="0"/>
                <a:ea typeface="Raleway" pitchFamily="34" charset="-122"/>
                <a:cs typeface="Raleway" pitchFamily="34" charset="-120"/>
              </a:rPr>
              <a:t>Khả năng trích xuất đặc trưng</a:t>
            </a:r>
            <a:endParaRPr lang="en-US" sz="2100" dirty="0"/>
          </a:p>
        </p:txBody>
      </p:sp>
      <p:sp>
        <p:nvSpPr>
          <p:cNvPr id="8" name="Text 5"/>
          <p:cNvSpPr/>
          <p:nvPr/>
        </p:nvSpPr>
        <p:spPr>
          <a:xfrm>
            <a:off x="1465898" y="4097298"/>
            <a:ext cx="2997518" cy="2084546"/>
          </a:xfrm>
          <a:prstGeom prst="rect">
            <a:avLst/>
          </a:prstGeom>
          <a:noFill/>
          <a:ln/>
        </p:spPr>
        <p:txBody>
          <a:bodyPr wrap="square" lIns="0" tIns="0" rIns="0" bIns="0" rtlCol="0" anchor="t"/>
          <a:lstStyle/>
          <a:p>
            <a:pPr indent="0" marL="0">
              <a:lnSpc>
                <a:spcPts val="2700"/>
              </a:lnSpc>
              <a:buNone/>
            </a:pPr>
            <a:r>
              <a:rPr lang="en-US" sz="1700" dirty="0">
                <a:solidFill>
                  <a:srgbClr val="3C3939"/>
                </a:solidFill>
                <a:latin typeface="Roboto" pitchFamily="34" charset="0"/>
                <a:ea typeface="Roboto" pitchFamily="34" charset="-122"/>
                <a:cs typeface="Roboto" pitchFamily="34" charset="-120"/>
              </a:rPr>
              <a:t>CNN có thể tự động học các đặc trưng phức tạp từ dữ liệu hình ảnh, chẳng hạn như hình dạng, màu sắc, kết cấu, và vị trí của các đối tượng trong biển báo.</a:t>
            </a:r>
            <a:endParaRPr lang="en-US" sz="1700" dirty="0"/>
          </a:p>
        </p:txBody>
      </p:sp>
      <p:sp>
        <p:nvSpPr>
          <p:cNvPr id="9" name="Shape 6"/>
          <p:cNvSpPr/>
          <p:nvPr/>
        </p:nvSpPr>
        <p:spPr>
          <a:xfrm>
            <a:off x="4680585" y="3288387"/>
            <a:ext cx="488633" cy="488633"/>
          </a:xfrm>
          <a:prstGeom prst="roundRect">
            <a:avLst>
              <a:gd name="adj" fmla="val 18667"/>
            </a:avLst>
          </a:prstGeom>
          <a:solidFill>
            <a:srgbClr val="E1E1EA"/>
          </a:solidFill>
          <a:ln w="7620">
            <a:solidFill>
              <a:srgbClr val="C7C7D0"/>
            </a:solidFill>
            <a:prstDash val="solid"/>
          </a:ln>
        </p:spPr>
      </p:sp>
      <p:sp>
        <p:nvSpPr>
          <p:cNvPr id="10" name="Text 7"/>
          <p:cNvSpPr/>
          <p:nvPr/>
        </p:nvSpPr>
        <p:spPr>
          <a:xfrm>
            <a:off x="4762024" y="3329107"/>
            <a:ext cx="325755" cy="407194"/>
          </a:xfrm>
          <a:prstGeom prst="rect">
            <a:avLst/>
          </a:prstGeom>
          <a:noFill/>
          <a:ln/>
        </p:spPr>
        <p:txBody>
          <a:bodyPr wrap="none" lIns="0" tIns="0" rIns="0" bIns="0" rtlCol="0" anchor="t"/>
          <a:lstStyle/>
          <a:p>
            <a:pPr algn="ctr" indent="0" marL="0">
              <a:lnSpc>
                <a:spcPts val="2550"/>
              </a:lnSpc>
              <a:buNone/>
            </a:pPr>
            <a:r>
              <a:rPr lang="en-US" sz="2550" dirty="0">
                <a:solidFill>
                  <a:srgbClr val="3C3939"/>
                </a:solidFill>
                <a:latin typeface="Raleway" pitchFamily="34" charset="0"/>
                <a:ea typeface="Raleway" pitchFamily="34" charset="-122"/>
                <a:cs typeface="Raleway" pitchFamily="34" charset="-120"/>
              </a:rPr>
              <a:t>2</a:t>
            </a:r>
            <a:endParaRPr lang="en-US" sz="2550" dirty="0"/>
          </a:p>
        </p:txBody>
      </p:sp>
      <p:sp>
        <p:nvSpPr>
          <p:cNvPr id="11" name="Text 8"/>
          <p:cNvSpPr/>
          <p:nvPr/>
        </p:nvSpPr>
        <p:spPr>
          <a:xfrm>
            <a:off x="5386388" y="3288387"/>
            <a:ext cx="2714625" cy="339328"/>
          </a:xfrm>
          <a:prstGeom prst="rect">
            <a:avLst/>
          </a:prstGeom>
          <a:noFill/>
          <a:ln/>
        </p:spPr>
        <p:txBody>
          <a:bodyPr wrap="none" lIns="0" tIns="0" rIns="0" bIns="0" rtlCol="0" anchor="t"/>
          <a:lstStyle/>
          <a:p>
            <a:pPr indent="0" marL="0">
              <a:lnSpc>
                <a:spcPts val="2650"/>
              </a:lnSpc>
              <a:buNone/>
            </a:pPr>
            <a:r>
              <a:rPr lang="en-US" sz="2100" dirty="0">
                <a:solidFill>
                  <a:srgbClr val="3C3939"/>
                </a:solidFill>
                <a:latin typeface="Raleway" pitchFamily="34" charset="0"/>
                <a:ea typeface="Raleway" pitchFamily="34" charset="-122"/>
                <a:cs typeface="Raleway" pitchFamily="34" charset="-120"/>
              </a:rPr>
              <a:t>Chống nhiễu</a:t>
            </a:r>
            <a:endParaRPr lang="en-US" sz="2100" dirty="0"/>
          </a:p>
        </p:txBody>
      </p:sp>
      <p:sp>
        <p:nvSpPr>
          <p:cNvPr id="12" name="Text 9"/>
          <p:cNvSpPr/>
          <p:nvPr/>
        </p:nvSpPr>
        <p:spPr>
          <a:xfrm>
            <a:off x="5386388" y="3757970"/>
            <a:ext cx="2997518" cy="1042273"/>
          </a:xfrm>
          <a:prstGeom prst="rect">
            <a:avLst/>
          </a:prstGeom>
          <a:noFill/>
          <a:ln/>
        </p:spPr>
        <p:txBody>
          <a:bodyPr wrap="square" lIns="0" tIns="0" rIns="0" bIns="0" rtlCol="0" anchor="t"/>
          <a:lstStyle/>
          <a:p>
            <a:pPr indent="0" marL="0">
              <a:lnSpc>
                <a:spcPts val="2700"/>
              </a:lnSpc>
              <a:buNone/>
            </a:pPr>
            <a:r>
              <a:rPr lang="en-US" sz="1700" dirty="0">
                <a:solidFill>
                  <a:srgbClr val="3C3939"/>
                </a:solidFill>
                <a:latin typeface="Roboto" pitchFamily="34" charset="0"/>
                <a:ea typeface="Roboto" pitchFamily="34" charset="-122"/>
                <a:cs typeface="Roboto" pitchFamily="34" charset="-120"/>
              </a:rPr>
              <a:t>CNN có khả năng lọc nhiễu và tập trung vào các đặc trưng quan trọng của hình ảnh.</a:t>
            </a:r>
            <a:endParaRPr lang="en-US" sz="1700" dirty="0"/>
          </a:p>
        </p:txBody>
      </p:sp>
      <p:sp>
        <p:nvSpPr>
          <p:cNvPr id="13" name="Shape 10"/>
          <p:cNvSpPr/>
          <p:nvPr/>
        </p:nvSpPr>
        <p:spPr>
          <a:xfrm>
            <a:off x="760095" y="6643330"/>
            <a:ext cx="488633" cy="488633"/>
          </a:xfrm>
          <a:prstGeom prst="roundRect">
            <a:avLst>
              <a:gd name="adj" fmla="val 18667"/>
            </a:avLst>
          </a:prstGeom>
          <a:solidFill>
            <a:srgbClr val="E1E1EA"/>
          </a:solidFill>
          <a:ln w="7620">
            <a:solidFill>
              <a:srgbClr val="C7C7D0"/>
            </a:solidFill>
            <a:prstDash val="solid"/>
          </a:ln>
        </p:spPr>
      </p:sp>
      <p:sp>
        <p:nvSpPr>
          <p:cNvPr id="14" name="Text 11"/>
          <p:cNvSpPr/>
          <p:nvPr/>
        </p:nvSpPr>
        <p:spPr>
          <a:xfrm>
            <a:off x="841534" y="6684050"/>
            <a:ext cx="325755" cy="407194"/>
          </a:xfrm>
          <a:prstGeom prst="rect">
            <a:avLst/>
          </a:prstGeom>
          <a:noFill/>
          <a:ln/>
        </p:spPr>
        <p:txBody>
          <a:bodyPr wrap="none" lIns="0" tIns="0" rIns="0" bIns="0" rtlCol="0" anchor="t"/>
          <a:lstStyle/>
          <a:p>
            <a:pPr algn="ctr" indent="0" marL="0">
              <a:lnSpc>
                <a:spcPts val="2550"/>
              </a:lnSpc>
              <a:buNone/>
            </a:pPr>
            <a:r>
              <a:rPr lang="en-US" sz="2550" dirty="0">
                <a:solidFill>
                  <a:srgbClr val="3C3939"/>
                </a:solidFill>
                <a:latin typeface="Raleway" pitchFamily="34" charset="0"/>
                <a:ea typeface="Raleway" pitchFamily="34" charset="-122"/>
                <a:cs typeface="Raleway" pitchFamily="34" charset="-120"/>
              </a:rPr>
              <a:t>3</a:t>
            </a:r>
            <a:endParaRPr lang="en-US" sz="2550" dirty="0"/>
          </a:p>
        </p:txBody>
      </p:sp>
      <p:sp>
        <p:nvSpPr>
          <p:cNvPr id="15" name="Text 12"/>
          <p:cNvSpPr/>
          <p:nvPr/>
        </p:nvSpPr>
        <p:spPr>
          <a:xfrm>
            <a:off x="1465898" y="6643330"/>
            <a:ext cx="2714625" cy="339328"/>
          </a:xfrm>
          <a:prstGeom prst="rect">
            <a:avLst/>
          </a:prstGeom>
          <a:noFill/>
          <a:ln/>
        </p:spPr>
        <p:txBody>
          <a:bodyPr wrap="none" lIns="0" tIns="0" rIns="0" bIns="0" rtlCol="0" anchor="t"/>
          <a:lstStyle/>
          <a:p>
            <a:pPr indent="0" marL="0">
              <a:lnSpc>
                <a:spcPts val="2650"/>
              </a:lnSpc>
              <a:buNone/>
            </a:pPr>
            <a:r>
              <a:rPr lang="en-US" sz="2100" dirty="0">
                <a:solidFill>
                  <a:srgbClr val="3C3939"/>
                </a:solidFill>
                <a:latin typeface="Raleway" pitchFamily="34" charset="0"/>
                <a:ea typeface="Raleway" pitchFamily="34" charset="-122"/>
                <a:cs typeface="Raleway" pitchFamily="34" charset="-120"/>
              </a:rPr>
              <a:t>Hiệu quả tính toán</a:t>
            </a:r>
            <a:endParaRPr lang="en-US" sz="2100" dirty="0"/>
          </a:p>
        </p:txBody>
      </p:sp>
      <p:sp>
        <p:nvSpPr>
          <p:cNvPr id="16" name="Text 13"/>
          <p:cNvSpPr/>
          <p:nvPr/>
        </p:nvSpPr>
        <p:spPr>
          <a:xfrm>
            <a:off x="1465898" y="7112913"/>
            <a:ext cx="6918008" cy="347424"/>
          </a:xfrm>
          <a:prstGeom prst="rect">
            <a:avLst/>
          </a:prstGeom>
          <a:noFill/>
          <a:ln/>
        </p:spPr>
        <p:txBody>
          <a:bodyPr wrap="none" lIns="0" tIns="0" rIns="0" bIns="0" rtlCol="0" anchor="t"/>
          <a:lstStyle/>
          <a:p>
            <a:pPr indent="0" marL="0">
              <a:lnSpc>
                <a:spcPts val="2700"/>
              </a:lnSpc>
              <a:buNone/>
            </a:pPr>
            <a:r>
              <a:rPr lang="en-US" sz="1700" dirty="0">
                <a:solidFill>
                  <a:srgbClr val="3C3939"/>
                </a:solidFill>
                <a:latin typeface="Roboto" pitchFamily="34" charset="0"/>
                <a:ea typeface="Roboto" pitchFamily="34" charset="-122"/>
                <a:cs typeface="Roboto" pitchFamily="34" charset="-120"/>
              </a:rPr>
              <a:t>CNN có thể được tối ưu hóa để chạy hiệu quả trên các thiết bị di động.</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47292"/>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Dữ liệu</a:t>
            </a:r>
            <a:endParaRPr lang="en-US" sz="4450" dirty="0"/>
          </a:p>
        </p:txBody>
      </p:sp>
      <p:sp>
        <p:nvSpPr>
          <p:cNvPr id="4" name="Shape 1"/>
          <p:cNvSpPr/>
          <p:nvPr/>
        </p:nvSpPr>
        <p:spPr>
          <a:xfrm>
            <a:off x="793790" y="3451384"/>
            <a:ext cx="510302" cy="510302"/>
          </a:xfrm>
          <a:prstGeom prst="roundRect">
            <a:avLst>
              <a:gd name="adj" fmla="val 18669"/>
            </a:avLst>
          </a:prstGeom>
          <a:solidFill>
            <a:srgbClr val="E1E1EA"/>
          </a:solidFill>
          <a:ln w="7620">
            <a:solidFill>
              <a:srgbClr val="C7C7D0"/>
            </a:solidFill>
            <a:prstDash val="solid"/>
          </a:ln>
        </p:spPr>
      </p:sp>
      <p:sp>
        <p:nvSpPr>
          <p:cNvPr id="5" name="Text 2"/>
          <p:cNvSpPr/>
          <p:nvPr/>
        </p:nvSpPr>
        <p:spPr>
          <a:xfrm>
            <a:off x="878860" y="3493889"/>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3C3939"/>
                </a:solidFill>
                <a:latin typeface="Raleway" pitchFamily="34" charset="0"/>
                <a:ea typeface="Raleway" pitchFamily="34" charset="-122"/>
                <a:cs typeface="Raleway" pitchFamily="34" charset="-120"/>
              </a:rPr>
              <a:t>1</a:t>
            </a:r>
            <a:endParaRPr lang="en-US" sz="2650" dirty="0"/>
          </a:p>
        </p:txBody>
      </p:sp>
      <p:sp>
        <p:nvSpPr>
          <p:cNvPr id="6" name="Text 3"/>
          <p:cNvSpPr/>
          <p:nvPr/>
        </p:nvSpPr>
        <p:spPr>
          <a:xfrm>
            <a:off x="1530906" y="3451384"/>
            <a:ext cx="6819305" cy="708660"/>
          </a:xfrm>
          <a:prstGeom prst="rect">
            <a:avLst/>
          </a:prstGeom>
          <a:noFill/>
          <a:ln/>
        </p:spPr>
        <p:txBody>
          <a:bodyPr wrap="square" lIns="0" tIns="0" rIns="0" bIns="0" rtlCol="0" anchor="t"/>
          <a:lstStyle/>
          <a:p>
            <a:pPr indent="0" marL="0">
              <a:lnSpc>
                <a:spcPts val="2750"/>
              </a:lnSpc>
              <a:buNone/>
            </a:pPr>
            <a:r>
              <a:rPr lang="en-US" sz="2200" dirty="0">
                <a:solidFill>
                  <a:srgbClr val="3C3939"/>
                </a:solidFill>
                <a:latin typeface="Raleway" pitchFamily="34" charset="0"/>
                <a:ea typeface="Raleway" pitchFamily="34" charset="-122"/>
                <a:cs typeface="Raleway" pitchFamily="34" charset="-120"/>
              </a:rPr>
              <a:t>Dữ liệu huấn luyện: Tập dữ liệu German Traffic Sign Recognition Benchmark (GTSRB) từ Kaggle</a:t>
            </a:r>
            <a:endParaRPr lang="en-US" sz="2200" dirty="0"/>
          </a:p>
        </p:txBody>
      </p:sp>
      <p:sp>
        <p:nvSpPr>
          <p:cNvPr id="7" name="Shape 4"/>
          <p:cNvSpPr/>
          <p:nvPr/>
        </p:nvSpPr>
        <p:spPr>
          <a:xfrm>
            <a:off x="793790" y="4698802"/>
            <a:ext cx="510302" cy="510302"/>
          </a:xfrm>
          <a:prstGeom prst="roundRect">
            <a:avLst>
              <a:gd name="adj" fmla="val 18669"/>
            </a:avLst>
          </a:prstGeom>
          <a:solidFill>
            <a:srgbClr val="E1E1EA"/>
          </a:solidFill>
          <a:ln w="7620">
            <a:solidFill>
              <a:srgbClr val="C7C7D0"/>
            </a:solidFill>
            <a:prstDash val="solid"/>
          </a:ln>
        </p:spPr>
      </p:sp>
      <p:sp>
        <p:nvSpPr>
          <p:cNvPr id="8" name="Text 5"/>
          <p:cNvSpPr/>
          <p:nvPr/>
        </p:nvSpPr>
        <p:spPr>
          <a:xfrm>
            <a:off x="878860" y="4741307"/>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3C3939"/>
                </a:solidFill>
                <a:latin typeface="Raleway" pitchFamily="34" charset="0"/>
                <a:ea typeface="Raleway" pitchFamily="34" charset="-122"/>
                <a:cs typeface="Raleway" pitchFamily="34" charset="-120"/>
              </a:rPr>
              <a:t>2</a:t>
            </a:r>
            <a:endParaRPr lang="en-US" sz="2650" dirty="0"/>
          </a:p>
        </p:txBody>
      </p:sp>
      <p:sp>
        <p:nvSpPr>
          <p:cNvPr id="9" name="Text 6"/>
          <p:cNvSpPr/>
          <p:nvPr/>
        </p:nvSpPr>
        <p:spPr>
          <a:xfrm>
            <a:off x="1530906" y="4698802"/>
            <a:ext cx="5297329" cy="354330"/>
          </a:xfrm>
          <a:prstGeom prst="rect">
            <a:avLst/>
          </a:prstGeom>
          <a:noFill/>
          <a:ln/>
        </p:spPr>
        <p:txBody>
          <a:bodyPr wrap="none" lIns="0" tIns="0" rIns="0" bIns="0" rtlCol="0" anchor="t"/>
          <a:lstStyle/>
          <a:p>
            <a:pPr indent="0" marL="0">
              <a:lnSpc>
                <a:spcPts val="2750"/>
              </a:lnSpc>
              <a:buNone/>
            </a:pPr>
            <a:r>
              <a:rPr lang="en-US" sz="2200" dirty="0">
                <a:solidFill>
                  <a:srgbClr val="3C3939"/>
                </a:solidFill>
                <a:latin typeface="Raleway" pitchFamily="34" charset="0"/>
                <a:ea typeface="Raleway" pitchFamily="34" charset="-122"/>
                <a:cs typeface="Raleway" pitchFamily="34" charset="-120"/>
              </a:rPr>
              <a:t>Dữ liệu thực nghiệm: Quay tại sân trường</a:t>
            </a:r>
            <a:endParaRPr lang="en-US" sz="2200" dirty="0"/>
          </a:p>
        </p:txBody>
      </p:sp>
      <p:sp>
        <p:nvSpPr>
          <p:cNvPr id="10" name="Text 7"/>
          <p:cNvSpPr/>
          <p:nvPr/>
        </p:nvSpPr>
        <p:spPr>
          <a:xfrm>
            <a:off x="793790" y="5719405"/>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93790" y="2745462"/>
            <a:ext cx="510302" cy="510302"/>
          </a:xfrm>
          <a:prstGeom prst="roundRect">
            <a:avLst>
              <a:gd name="adj" fmla="val 18669"/>
            </a:avLst>
          </a:prstGeom>
          <a:solidFill>
            <a:srgbClr val="E1E1EA"/>
          </a:solidFill>
          <a:ln w="7620">
            <a:solidFill>
              <a:srgbClr val="C7C7D0"/>
            </a:solidFill>
            <a:prstDash val="solid"/>
          </a:ln>
        </p:spPr>
      </p:sp>
      <p:sp>
        <p:nvSpPr>
          <p:cNvPr id="3" name="Text 1"/>
          <p:cNvSpPr/>
          <p:nvPr/>
        </p:nvSpPr>
        <p:spPr>
          <a:xfrm>
            <a:off x="878860" y="2787968"/>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3C3939"/>
                </a:solidFill>
                <a:latin typeface="Raleway" pitchFamily="34" charset="0"/>
                <a:ea typeface="Raleway" pitchFamily="34" charset="-122"/>
                <a:cs typeface="Raleway" pitchFamily="34" charset="-120"/>
              </a:rPr>
              <a:t>1</a:t>
            </a:r>
            <a:endParaRPr lang="en-US" sz="2650" dirty="0"/>
          </a:p>
        </p:txBody>
      </p:sp>
      <p:sp>
        <p:nvSpPr>
          <p:cNvPr id="4" name="Text 2"/>
          <p:cNvSpPr/>
          <p:nvPr/>
        </p:nvSpPr>
        <p:spPr>
          <a:xfrm>
            <a:off x="1530906" y="2745462"/>
            <a:ext cx="3524369" cy="354330"/>
          </a:xfrm>
          <a:prstGeom prst="rect">
            <a:avLst/>
          </a:prstGeom>
          <a:noFill/>
          <a:ln/>
        </p:spPr>
        <p:txBody>
          <a:bodyPr wrap="none" lIns="0" tIns="0" rIns="0" bIns="0" rtlCol="0" anchor="t"/>
          <a:lstStyle/>
          <a:p>
            <a:pPr indent="0" marL="0">
              <a:lnSpc>
                <a:spcPts val="2750"/>
              </a:lnSpc>
              <a:buNone/>
            </a:pPr>
            <a:r>
              <a:rPr lang="en-US" sz="2200" dirty="0">
                <a:solidFill>
                  <a:srgbClr val="3C3939"/>
                </a:solidFill>
                <a:latin typeface="Raleway" pitchFamily="34" charset="0"/>
                <a:ea typeface="Raleway" pitchFamily="34" charset="-122"/>
                <a:cs typeface="Raleway" pitchFamily="34" charset="-120"/>
              </a:rPr>
              <a:t>43 loại biển báo giao thông</a:t>
            </a:r>
            <a:endParaRPr lang="en-US" sz="2200" dirty="0"/>
          </a:p>
        </p:txBody>
      </p:sp>
      <p:sp>
        <p:nvSpPr>
          <p:cNvPr id="5" name="Shape 3"/>
          <p:cNvSpPr/>
          <p:nvPr/>
        </p:nvSpPr>
        <p:spPr>
          <a:xfrm>
            <a:off x="7428667" y="2745462"/>
            <a:ext cx="510302" cy="510302"/>
          </a:xfrm>
          <a:prstGeom prst="roundRect">
            <a:avLst>
              <a:gd name="adj" fmla="val 18669"/>
            </a:avLst>
          </a:prstGeom>
          <a:solidFill>
            <a:srgbClr val="E1E1EA"/>
          </a:solidFill>
          <a:ln w="7620">
            <a:solidFill>
              <a:srgbClr val="C7C7D0"/>
            </a:solidFill>
            <a:prstDash val="solid"/>
          </a:ln>
        </p:spPr>
      </p:sp>
      <p:sp>
        <p:nvSpPr>
          <p:cNvPr id="6" name="Text 4"/>
          <p:cNvSpPr/>
          <p:nvPr/>
        </p:nvSpPr>
        <p:spPr>
          <a:xfrm>
            <a:off x="7513737" y="2787968"/>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3C3939"/>
                </a:solidFill>
                <a:latin typeface="Raleway" pitchFamily="34" charset="0"/>
                <a:ea typeface="Raleway" pitchFamily="34" charset="-122"/>
                <a:cs typeface="Raleway" pitchFamily="34" charset="-120"/>
              </a:rPr>
              <a:t>2</a:t>
            </a:r>
            <a:endParaRPr lang="en-US" sz="2650" dirty="0"/>
          </a:p>
        </p:txBody>
      </p:sp>
      <p:sp>
        <p:nvSpPr>
          <p:cNvPr id="7" name="Text 5"/>
          <p:cNvSpPr/>
          <p:nvPr/>
        </p:nvSpPr>
        <p:spPr>
          <a:xfrm>
            <a:off x="8165783" y="2745462"/>
            <a:ext cx="5501164" cy="354330"/>
          </a:xfrm>
          <a:prstGeom prst="rect">
            <a:avLst/>
          </a:prstGeom>
          <a:noFill/>
          <a:ln/>
        </p:spPr>
        <p:txBody>
          <a:bodyPr wrap="none" lIns="0" tIns="0" rIns="0" bIns="0" rtlCol="0" anchor="t"/>
          <a:lstStyle/>
          <a:p>
            <a:pPr indent="0" marL="0">
              <a:lnSpc>
                <a:spcPts val="2750"/>
              </a:lnSpc>
              <a:buNone/>
            </a:pPr>
            <a:r>
              <a:rPr lang="en-US" sz="2200" dirty="0">
                <a:solidFill>
                  <a:srgbClr val="3C3939"/>
                </a:solidFill>
                <a:latin typeface="Raleway" pitchFamily="34" charset="0"/>
                <a:ea typeface="Raleway" pitchFamily="34" charset="-122"/>
                <a:cs typeface="Raleway" pitchFamily="34" charset="-120"/>
              </a:rPr>
              <a:t>Hơn 38,000 hình ảnh trong tập huấn luyện</a:t>
            </a:r>
            <a:endParaRPr lang="en-US" sz="2200" dirty="0"/>
          </a:p>
        </p:txBody>
      </p:sp>
      <p:sp>
        <p:nvSpPr>
          <p:cNvPr id="8" name="Shape 6"/>
          <p:cNvSpPr/>
          <p:nvPr/>
        </p:nvSpPr>
        <p:spPr>
          <a:xfrm>
            <a:off x="793790" y="3992880"/>
            <a:ext cx="510302" cy="510302"/>
          </a:xfrm>
          <a:prstGeom prst="roundRect">
            <a:avLst>
              <a:gd name="adj" fmla="val 18669"/>
            </a:avLst>
          </a:prstGeom>
          <a:solidFill>
            <a:srgbClr val="E1E1EA"/>
          </a:solidFill>
          <a:ln w="7620">
            <a:solidFill>
              <a:srgbClr val="C7C7D0"/>
            </a:solidFill>
            <a:prstDash val="solid"/>
          </a:ln>
        </p:spPr>
      </p:sp>
      <p:sp>
        <p:nvSpPr>
          <p:cNvPr id="9" name="Text 7"/>
          <p:cNvSpPr/>
          <p:nvPr/>
        </p:nvSpPr>
        <p:spPr>
          <a:xfrm>
            <a:off x="878860" y="4035385"/>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3C3939"/>
                </a:solidFill>
                <a:latin typeface="Raleway" pitchFamily="34" charset="0"/>
                <a:ea typeface="Raleway" pitchFamily="34" charset="-122"/>
                <a:cs typeface="Raleway" pitchFamily="34" charset="-120"/>
              </a:rPr>
              <a:t>3</a:t>
            </a:r>
            <a:endParaRPr lang="en-US" sz="2650" dirty="0"/>
          </a:p>
        </p:txBody>
      </p:sp>
      <p:sp>
        <p:nvSpPr>
          <p:cNvPr id="10" name="Text 8"/>
          <p:cNvSpPr/>
          <p:nvPr/>
        </p:nvSpPr>
        <p:spPr>
          <a:xfrm>
            <a:off x="1530906" y="3992880"/>
            <a:ext cx="5053965" cy="354330"/>
          </a:xfrm>
          <a:prstGeom prst="rect">
            <a:avLst/>
          </a:prstGeom>
          <a:noFill/>
          <a:ln/>
        </p:spPr>
        <p:txBody>
          <a:bodyPr wrap="none" lIns="0" tIns="0" rIns="0" bIns="0" rtlCol="0" anchor="t"/>
          <a:lstStyle/>
          <a:p>
            <a:pPr indent="0" marL="0">
              <a:lnSpc>
                <a:spcPts val="2750"/>
              </a:lnSpc>
              <a:buNone/>
            </a:pPr>
            <a:r>
              <a:rPr lang="en-US" sz="2200" dirty="0">
                <a:solidFill>
                  <a:srgbClr val="3C3939"/>
                </a:solidFill>
                <a:latin typeface="Raleway" pitchFamily="34" charset="0"/>
                <a:ea typeface="Raleway" pitchFamily="34" charset="-122"/>
                <a:cs typeface="Raleway" pitchFamily="34" charset="-120"/>
              </a:rPr>
              <a:t>Hơn 12,000 hình ảnh trong tập kiểm tra</a:t>
            </a:r>
            <a:endParaRPr lang="en-US" sz="2200" dirty="0"/>
          </a:p>
        </p:txBody>
      </p:sp>
      <p:sp>
        <p:nvSpPr>
          <p:cNvPr id="11" name="Shape 9"/>
          <p:cNvSpPr/>
          <p:nvPr/>
        </p:nvSpPr>
        <p:spPr>
          <a:xfrm>
            <a:off x="7428667" y="3992880"/>
            <a:ext cx="510302" cy="510302"/>
          </a:xfrm>
          <a:prstGeom prst="roundRect">
            <a:avLst>
              <a:gd name="adj" fmla="val 18669"/>
            </a:avLst>
          </a:prstGeom>
          <a:solidFill>
            <a:srgbClr val="E1E1EA"/>
          </a:solidFill>
          <a:ln w="7620">
            <a:solidFill>
              <a:srgbClr val="C7C7D0"/>
            </a:solidFill>
            <a:prstDash val="solid"/>
          </a:ln>
        </p:spPr>
      </p:sp>
      <p:sp>
        <p:nvSpPr>
          <p:cNvPr id="12" name="Text 10"/>
          <p:cNvSpPr/>
          <p:nvPr/>
        </p:nvSpPr>
        <p:spPr>
          <a:xfrm>
            <a:off x="7513737" y="4035385"/>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3C3939"/>
                </a:solidFill>
                <a:latin typeface="Raleway" pitchFamily="34" charset="0"/>
                <a:ea typeface="Raleway" pitchFamily="34" charset="-122"/>
                <a:cs typeface="Raleway" pitchFamily="34" charset="-120"/>
              </a:rPr>
              <a:t>4</a:t>
            </a:r>
            <a:endParaRPr lang="en-US" sz="2650" dirty="0"/>
          </a:p>
        </p:txBody>
      </p:sp>
      <p:sp>
        <p:nvSpPr>
          <p:cNvPr id="13" name="Text 11"/>
          <p:cNvSpPr/>
          <p:nvPr/>
        </p:nvSpPr>
        <p:spPr>
          <a:xfrm>
            <a:off x="8165783" y="3992880"/>
            <a:ext cx="4726900" cy="354330"/>
          </a:xfrm>
          <a:prstGeom prst="rect">
            <a:avLst/>
          </a:prstGeom>
          <a:noFill/>
          <a:ln/>
        </p:spPr>
        <p:txBody>
          <a:bodyPr wrap="none" lIns="0" tIns="0" rIns="0" bIns="0" rtlCol="0" anchor="t"/>
          <a:lstStyle/>
          <a:p>
            <a:pPr indent="0" marL="0">
              <a:lnSpc>
                <a:spcPts val="2750"/>
              </a:lnSpc>
              <a:buNone/>
            </a:pPr>
            <a:r>
              <a:rPr lang="en-US" sz="2200" dirty="0">
                <a:solidFill>
                  <a:srgbClr val="3C3939"/>
                </a:solidFill>
                <a:latin typeface="Raleway" pitchFamily="34" charset="0"/>
                <a:ea typeface="Raleway" pitchFamily="34" charset="-122"/>
                <a:cs typeface="Raleway" pitchFamily="34" charset="-120"/>
              </a:rPr>
              <a:t>Hình ảnh chụp từ môi trường thực tế</a:t>
            </a:r>
            <a:endParaRPr lang="en-US" sz="2200" dirty="0"/>
          </a:p>
        </p:txBody>
      </p:sp>
      <p:sp>
        <p:nvSpPr>
          <p:cNvPr id="14" name="Text 12"/>
          <p:cNvSpPr/>
          <p:nvPr/>
        </p:nvSpPr>
        <p:spPr>
          <a:xfrm>
            <a:off x="793790" y="5013484"/>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Tập dữ liệu GTSRB cung cấp một nguồn dữ liệu phong phú và thực tế để phát triển các mô hình học sâu (deep learning), đặc biệt là các ứng dụng dựa trên mạng nơ-ron tích chập (CNN).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88050" y="462915"/>
            <a:ext cx="4200406" cy="525066"/>
          </a:xfrm>
          <a:prstGeom prst="rect">
            <a:avLst/>
          </a:prstGeom>
          <a:noFill/>
          <a:ln/>
        </p:spPr>
        <p:txBody>
          <a:bodyPr wrap="none" lIns="0" tIns="0" rIns="0" bIns="0" rtlCol="0" anchor="t"/>
          <a:lstStyle/>
          <a:p>
            <a:pPr indent="0" marL="0">
              <a:lnSpc>
                <a:spcPts val="4100"/>
              </a:lnSpc>
              <a:buNone/>
            </a:pPr>
            <a:r>
              <a:rPr lang="en-US" sz="3300" dirty="0">
                <a:solidFill>
                  <a:srgbClr val="1B1B27"/>
                </a:solidFill>
                <a:latin typeface="Raleway" pitchFamily="34" charset="0"/>
                <a:ea typeface="Raleway" pitchFamily="34" charset="-122"/>
                <a:cs typeface="Raleway" pitchFamily="34" charset="-120"/>
              </a:rPr>
              <a:t>Kiến trúc CNN</a:t>
            </a:r>
            <a:endParaRPr lang="en-US" sz="3300" dirty="0"/>
          </a:p>
        </p:txBody>
      </p:sp>
      <p:pic>
        <p:nvPicPr>
          <p:cNvPr id="3" name="Image 0" descr="preencoded.png">    </p:cNvPr>
          <p:cNvPicPr>
            <a:picLocks noChangeAspect="1"/>
          </p:cNvPicPr>
          <p:nvPr/>
        </p:nvPicPr>
        <p:blipFill>
          <a:blip r:embed="rId1"/>
          <a:stretch>
            <a:fillRect/>
          </a:stretch>
        </p:blipFill>
        <p:spPr>
          <a:xfrm>
            <a:off x="588050" y="1323975"/>
            <a:ext cx="9661088" cy="64427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520547"/>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Kiến trúc CNN</a:t>
            </a:r>
            <a:endParaRPr lang="en-US" sz="4450" dirty="0"/>
          </a:p>
        </p:txBody>
      </p:sp>
      <p:sp>
        <p:nvSpPr>
          <p:cNvPr id="3" name="Shape 1"/>
          <p:cNvSpPr/>
          <p:nvPr/>
        </p:nvSpPr>
        <p:spPr>
          <a:xfrm>
            <a:off x="793790" y="4877395"/>
            <a:ext cx="13042821" cy="30480"/>
          </a:xfrm>
          <a:prstGeom prst="roundRect">
            <a:avLst>
              <a:gd name="adj" fmla="val 312558"/>
            </a:avLst>
          </a:prstGeom>
          <a:solidFill>
            <a:srgbClr val="C7C7D0"/>
          </a:solidFill>
          <a:ln/>
        </p:spPr>
      </p:sp>
      <p:sp>
        <p:nvSpPr>
          <p:cNvPr id="4" name="Shape 2"/>
          <p:cNvSpPr/>
          <p:nvPr/>
        </p:nvSpPr>
        <p:spPr>
          <a:xfrm>
            <a:off x="3318986" y="4196953"/>
            <a:ext cx="30480" cy="680442"/>
          </a:xfrm>
          <a:prstGeom prst="roundRect">
            <a:avLst>
              <a:gd name="adj" fmla="val 312558"/>
            </a:avLst>
          </a:prstGeom>
          <a:solidFill>
            <a:srgbClr val="C7C7D0"/>
          </a:solidFill>
          <a:ln/>
        </p:spPr>
      </p:sp>
      <p:sp>
        <p:nvSpPr>
          <p:cNvPr id="5" name="Shape 3"/>
          <p:cNvSpPr/>
          <p:nvPr/>
        </p:nvSpPr>
        <p:spPr>
          <a:xfrm>
            <a:off x="3079075" y="4622244"/>
            <a:ext cx="510302" cy="510302"/>
          </a:xfrm>
          <a:prstGeom prst="roundRect">
            <a:avLst>
              <a:gd name="adj" fmla="val 18669"/>
            </a:avLst>
          </a:prstGeom>
          <a:solidFill>
            <a:srgbClr val="E1E1EA"/>
          </a:solidFill>
          <a:ln w="7620">
            <a:solidFill>
              <a:srgbClr val="C7C7D0"/>
            </a:solidFill>
            <a:prstDash val="solid"/>
          </a:ln>
        </p:spPr>
      </p:sp>
      <p:sp>
        <p:nvSpPr>
          <p:cNvPr id="6" name="Text 4"/>
          <p:cNvSpPr/>
          <p:nvPr/>
        </p:nvSpPr>
        <p:spPr>
          <a:xfrm>
            <a:off x="3164145" y="4664750"/>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3C3939"/>
                </a:solidFill>
                <a:latin typeface="Raleway" pitchFamily="34" charset="0"/>
                <a:ea typeface="Raleway" pitchFamily="34" charset="-122"/>
                <a:cs typeface="Raleway" pitchFamily="34" charset="-120"/>
              </a:rPr>
              <a:t>1</a:t>
            </a:r>
            <a:endParaRPr lang="en-US" sz="2650" dirty="0"/>
          </a:p>
        </p:txBody>
      </p:sp>
      <p:sp>
        <p:nvSpPr>
          <p:cNvPr id="7" name="Text 5"/>
          <p:cNvSpPr/>
          <p:nvPr/>
        </p:nvSpPr>
        <p:spPr>
          <a:xfrm>
            <a:off x="1633061" y="2682954"/>
            <a:ext cx="3402330" cy="425291"/>
          </a:xfrm>
          <a:prstGeom prst="rect">
            <a:avLst/>
          </a:prstGeom>
          <a:noFill/>
          <a:ln/>
        </p:spPr>
        <p:txBody>
          <a:bodyPr wrap="none" lIns="0" tIns="0" rIns="0" bIns="0" rtlCol="0" anchor="t"/>
          <a:lstStyle/>
          <a:p>
            <a:pPr algn="ctr" indent="0" marL="0">
              <a:lnSpc>
                <a:spcPts val="3300"/>
              </a:lnSpc>
              <a:buNone/>
            </a:pPr>
            <a:r>
              <a:rPr lang="en-US" sz="2650" dirty="0">
                <a:solidFill>
                  <a:srgbClr val="3C3939"/>
                </a:solidFill>
                <a:latin typeface="Raleway" pitchFamily="34" charset="0"/>
                <a:ea typeface="Raleway" pitchFamily="34" charset="-122"/>
                <a:cs typeface="Raleway" pitchFamily="34" charset="-120"/>
              </a:rPr>
              <a:t>Conv2D</a:t>
            </a:r>
            <a:endParaRPr lang="en-US" sz="2650" dirty="0"/>
          </a:p>
        </p:txBody>
      </p:sp>
      <p:sp>
        <p:nvSpPr>
          <p:cNvPr id="8" name="Text 6"/>
          <p:cNvSpPr/>
          <p:nvPr/>
        </p:nvSpPr>
        <p:spPr>
          <a:xfrm>
            <a:off x="1020604" y="3244334"/>
            <a:ext cx="4627364" cy="725805"/>
          </a:xfrm>
          <a:prstGeom prst="rect">
            <a:avLst/>
          </a:prstGeom>
          <a:noFill/>
          <a:ln/>
        </p:spPr>
        <p:txBody>
          <a:bodyPr wrap="square" lIns="0" tIns="0" rIns="0" bIns="0" rtlCol="0" anchor="t"/>
          <a:lstStyle/>
          <a:p>
            <a:pPr algn="ctr" indent="0" marL="0">
              <a:lnSpc>
                <a:spcPts val="2850"/>
              </a:lnSpc>
              <a:buNone/>
            </a:pPr>
            <a:r>
              <a:rPr lang="en-US" sz="1750" dirty="0">
                <a:solidFill>
                  <a:srgbClr val="3C3939"/>
                </a:solidFill>
                <a:latin typeface="Roboto" pitchFamily="34" charset="0"/>
                <a:ea typeface="Roboto" pitchFamily="34" charset="-122"/>
                <a:cs typeface="Roboto" pitchFamily="34" charset="-120"/>
              </a:rPr>
              <a:t>Trích xuất các đặc trưng quan trọng từ hình ảnh.</a:t>
            </a:r>
            <a:endParaRPr lang="en-US" sz="1750" dirty="0"/>
          </a:p>
        </p:txBody>
      </p:sp>
      <p:sp>
        <p:nvSpPr>
          <p:cNvPr id="9" name="Shape 7"/>
          <p:cNvSpPr/>
          <p:nvPr/>
        </p:nvSpPr>
        <p:spPr>
          <a:xfrm>
            <a:off x="5972889" y="4877395"/>
            <a:ext cx="30480" cy="680442"/>
          </a:xfrm>
          <a:prstGeom prst="roundRect">
            <a:avLst>
              <a:gd name="adj" fmla="val 312558"/>
            </a:avLst>
          </a:prstGeom>
          <a:solidFill>
            <a:srgbClr val="C7C7D0"/>
          </a:solidFill>
          <a:ln/>
        </p:spPr>
      </p:sp>
      <p:sp>
        <p:nvSpPr>
          <p:cNvPr id="10" name="Shape 8"/>
          <p:cNvSpPr/>
          <p:nvPr/>
        </p:nvSpPr>
        <p:spPr>
          <a:xfrm>
            <a:off x="5732978" y="4622244"/>
            <a:ext cx="510302" cy="510302"/>
          </a:xfrm>
          <a:prstGeom prst="roundRect">
            <a:avLst>
              <a:gd name="adj" fmla="val 18669"/>
            </a:avLst>
          </a:prstGeom>
          <a:solidFill>
            <a:srgbClr val="E1E1EA"/>
          </a:solidFill>
          <a:ln w="7620">
            <a:solidFill>
              <a:srgbClr val="C7C7D0"/>
            </a:solidFill>
            <a:prstDash val="solid"/>
          </a:ln>
        </p:spPr>
      </p:sp>
      <p:sp>
        <p:nvSpPr>
          <p:cNvPr id="11" name="Text 9"/>
          <p:cNvSpPr/>
          <p:nvPr/>
        </p:nvSpPr>
        <p:spPr>
          <a:xfrm>
            <a:off x="5818049" y="4664750"/>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3C3939"/>
                </a:solidFill>
                <a:latin typeface="Raleway" pitchFamily="34" charset="0"/>
                <a:ea typeface="Raleway" pitchFamily="34" charset="-122"/>
                <a:cs typeface="Raleway" pitchFamily="34" charset="-120"/>
              </a:rPr>
              <a:t>2</a:t>
            </a:r>
            <a:endParaRPr lang="en-US" sz="2650" dirty="0"/>
          </a:p>
        </p:txBody>
      </p:sp>
      <p:sp>
        <p:nvSpPr>
          <p:cNvPr id="12" name="Text 10"/>
          <p:cNvSpPr/>
          <p:nvPr/>
        </p:nvSpPr>
        <p:spPr>
          <a:xfrm>
            <a:off x="4286964" y="5784652"/>
            <a:ext cx="3402330" cy="425291"/>
          </a:xfrm>
          <a:prstGeom prst="rect">
            <a:avLst/>
          </a:prstGeom>
          <a:noFill/>
          <a:ln/>
        </p:spPr>
        <p:txBody>
          <a:bodyPr wrap="none" lIns="0" tIns="0" rIns="0" bIns="0" rtlCol="0" anchor="t"/>
          <a:lstStyle/>
          <a:p>
            <a:pPr algn="ctr" indent="0" marL="0">
              <a:lnSpc>
                <a:spcPts val="3300"/>
              </a:lnSpc>
              <a:buNone/>
            </a:pPr>
            <a:r>
              <a:rPr lang="en-US" sz="2650" dirty="0">
                <a:solidFill>
                  <a:srgbClr val="3C3939"/>
                </a:solidFill>
                <a:latin typeface="Raleway" pitchFamily="34" charset="0"/>
                <a:ea typeface="Raleway" pitchFamily="34" charset="-122"/>
                <a:cs typeface="Raleway" pitchFamily="34" charset="-120"/>
              </a:rPr>
              <a:t>BatchNormalization</a:t>
            </a:r>
            <a:endParaRPr lang="en-US" sz="2650" dirty="0"/>
          </a:p>
        </p:txBody>
      </p:sp>
      <p:sp>
        <p:nvSpPr>
          <p:cNvPr id="13" name="Text 11"/>
          <p:cNvSpPr/>
          <p:nvPr/>
        </p:nvSpPr>
        <p:spPr>
          <a:xfrm>
            <a:off x="3674507" y="6346031"/>
            <a:ext cx="4627364" cy="362903"/>
          </a:xfrm>
          <a:prstGeom prst="rect">
            <a:avLst/>
          </a:prstGeom>
          <a:noFill/>
          <a:ln/>
        </p:spPr>
        <p:txBody>
          <a:bodyPr wrap="none" lIns="0" tIns="0" rIns="0" bIns="0" rtlCol="0" anchor="t"/>
          <a:lstStyle/>
          <a:p>
            <a:pPr algn="ctr" indent="0" marL="0">
              <a:lnSpc>
                <a:spcPts val="2850"/>
              </a:lnSpc>
              <a:buNone/>
            </a:pPr>
            <a:r>
              <a:rPr lang="en-US" sz="1750" dirty="0">
                <a:solidFill>
                  <a:srgbClr val="3C3939"/>
                </a:solidFill>
                <a:latin typeface="Roboto" pitchFamily="34" charset="0"/>
                <a:ea typeface="Roboto" pitchFamily="34" charset="-122"/>
                <a:cs typeface="Roboto" pitchFamily="34" charset="-120"/>
              </a:rPr>
              <a:t>Chuẩn hóa và tăng tốc quá trình huấn luyện.</a:t>
            </a:r>
            <a:endParaRPr lang="en-US" sz="1750" dirty="0"/>
          </a:p>
        </p:txBody>
      </p:sp>
      <p:sp>
        <p:nvSpPr>
          <p:cNvPr id="14" name="Shape 12"/>
          <p:cNvSpPr/>
          <p:nvPr/>
        </p:nvSpPr>
        <p:spPr>
          <a:xfrm>
            <a:off x="8626793" y="4196953"/>
            <a:ext cx="30480" cy="680442"/>
          </a:xfrm>
          <a:prstGeom prst="roundRect">
            <a:avLst>
              <a:gd name="adj" fmla="val 312558"/>
            </a:avLst>
          </a:prstGeom>
          <a:solidFill>
            <a:srgbClr val="C7C7D0"/>
          </a:solidFill>
          <a:ln/>
        </p:spPr>
      </p:sp>
      <p:sp>
        <p:nvSpPr>
          <p:cNvPr id="15" name="Shape 13"/>
          <p:cNvSpPr/>
          <p:nvPr/>
        </p:nvSpPr>
        <p:spPr>
          <a:xfrm>
            <a:off x="8386882" y="4622244"/>
            <a:ext cx="510302" cy="510302"/>
          </a:xfrm>
          <a:prstGeom prst="roundRect">
            <a:avLst>
              <a:gd name="adj" fmla="val 18669"/>
            </a:avLst>
          </a:prstGeom>
          <a:solidFill>
            <a:srgbClr val="E1E1EA"/>
          </a:solidFill>
          <a:ln w="7620">
            <a:solidFill>
              <a:srgbClr val="C7C7D0"/>
            </a:solidFill>
            <a:prstDash val="solid"/>
          </a:ln>
        </p:spPr>
      </p:sp>
      <p:sp>
        <p:nvSpPr>
          <p:cNvPr id="16" name="Text 14"/>
          <p:cNvSpPr/>
          <p:nvPr/>
        </p:nvSpPr>
        <p:spPr>
          <a:xfrm>
            <a:off x="8471952" y="4664750"/>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3C3939"/>
                </a:solidFill>
                <a:latin typeface="Raleway" pitchFamily="34" charset="0"/>
                <a:ea typeface="Raleway" pitchFamily="34" charset="-122"/>
                <a:cs typeface="Raleway" pitchFamily="34" charset="-120"/>
              </a:rPr>
              <a:t>3</a:t>
            </a:r>
            <a:endParaRPr lang="en-US" sz="2650" dirty="0"/>
          </a:p>
        </p:txBody>
      </p:sp>
      <p:sp>
        <p:nvSpPr>
          <p:cNvPr id="17" name="Text 15"/>
          <p:cNvSpPr/>
          <p:nvPr/>
        </p:nvSpPr>
        <p:spPr>
          <a:xfrm>
            <a:off x="6940868" y="2682954"/>
            <a:ext cx="3402330" cy="425291"/>
          </a:xfrm>
          <a:prstGeom prst="rect">
            <a:avLst/>
          </a:prstGeom>
          <a:noFill/>
          <a:ln/>
        </p:spPr>
        <p:txBody>
          <a:bodyPr wrap="none" lIns="0" tIns="0" rIns="0" bIns="0" rtlCol="0" anchor="t"/>
          <a:lstStyle/>
          <a:p>
            <a:pPr algn="ctr" indent="0" marL="0">
              <a:lnSpc>
                <a:spcPts val="3300"/>
              </a:lnSpc>
              <a:buNone/>
            </a:pPr>
            <a:r>
              <a:rPr lang="en-US" sz="2650" dirty="0">
                <a:solidFill>
                  <a:srgbClr val="3C3939"/>
                </a:solidFill>
                <a:latin typeface="Raleway" pitchFamily="34" charset="0"/>
                <a:ea typeface="Raleway" pitchFamily="34" charset="-122"/>
                <a:cs typeface="Raleway" pitchFamily="34" charset="-120"/>
              </a:rPr>
              <a:t>MaxPooling</a:t>
            </a:r>
            <a:endParaRPr lang="en-US" sz="2650" dirty="0"/>
          </a:p>
        </p:txBody>
      </p:sp>
      <p:sp>
        <p:nvSpPr>
          <p:cNvPr id="18" name="Text 16"/>
          <p:cNvSpPr/>
          <p:nvPr/>
        </p:nvSpPr>
        <p:spPr>
          <a:xfrm>
            <a:off x="6328410" y="3244334"/>
            <a:ext cx="4627364" cy="725805"/>
          </a:xfrm>
          <a:prstGeom prst="rect">
            <a:avLst/>
          </a:prstGeom>
          <a:noFill/>
          <a:ln/>
        </p:spPr>
        <p:txBody>
          <a:bodyPr wrap="square" lIns="0" tIns="0" rIns="0" bIns="0" rtlCol="0" anchor="t"/>
          <a:lstStyle/>
          <a:p>
            <a:pPr algn="ctr" indent="0" marL="0">
              <a:lnSpc>
                <a:spcPts val="2850"/>
              </a:lnSpc>
              <a:buNone/>
            </a:pPr>
            <a:r>
              <a:rPr lang="en-US" sz="1750" dirty="0">
                <a:solidFill>
                  <a:srgbClr val="3C3939"/>
                </a:solidFill>
                <a:latin typeface="Roboto" pitchFamily="34" charset="0"/>
                <a:ea typeface="Roboto" pitchFamily="34" charset="-122"/>
                <a:cs typeface="Roboto" pitchFamily="34" charset="-120"/>
              </a:rPr>
              <a:t>Giảm kích thước hình ảnh mà vẫn giữ lại thông tin quan trọng.</a:t>
            </a:r>
            <a:endParaRPr lang="en-US" sz="1750" dirty="0"/>
          </a:p>
        </p:txBody>
      </p:sp>
      <p:sp>
        <p:nvSpPr>
          <p:cNvPr id="19" name="Shape 17"/>
          <p:cNvSpPr/>
          <p:nvPr/>
        </p:nvSpPr>
        <p:spPr>
          <a:xfrm>
            <a:off x="11280696" y="4877395"/>
            <a:ext cx="30480" cy="680442"/>
          </a:xfrm>
          <a:prstGeom prst="roundRect">
            <a:avLst>
              <a:gd name="adj" fmla="val 312558"/>
            </a:avLst>
          </a:prstGeom>
          <a:solidFill>
            <a:srgbClr val="C7C7D0"/>
          </a:solidFill>
          <a:ln/>
        </p:spPr>
      </p:sp>
      <p:sp>
        <p:nvSpPr>
          <p:cNvPr id="20" name="Shape 18"/>
          <p:cNvSpPr/>
          <p:nvPr/>
        </p:nvSpPr>
        <p:spPr>
          <a:xfrm>
            <a:off x="11040785" y="4622244"/>
            <a:ext cx="510302" cy="510302"/>
          </a:xfrm>
          <a:prstGeom prst="roundRect">
            <a:avLst>
              <a:gd name="adj" fmla="val 18669"/>
            </a:avLst>
          </a:prstGeom>
          <a:solidFill>
            <a:srgbClr val="E1E1EA"/>
          </a:solidFill>
          <a:ln w="7620">
            <a:solidFill>
              <a:srgbClr val="C7C7D0"/>
            </a:solidFill>
            <a:prstDash val="solid"/>
          </a:ln>
        </p:spPr>
      </p:sp>
      <p:sp>
        <p:nvSpPr>
          <p:cNvPr id="21" name="Text 19"/>
          <p:cNvSpPr/>
          <p:nvPr/>
        </p:nvSpPr>
        <p:spPr>
          <a:xfrm>
            <a:off x="11125855" y="4664750"/>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3C3939"/>
                </a:solidFill>
                <a:latin typeface="Raleway" pitchFamily="34" charset="0"/>
                <a:ea typeface="Raleway" pitchFamily="34" charset="-122"/>
                <a:cs typeface="Raleway" pitchFamily="34" charset="-120"/>
              </a:rPr>
              <a:t>4</a:t>
            </a:r>
            <a:endParaRPr lang="en-US" sz="2650" dirty="0"/>
          </a:p>
        </p:txBody>
      </p:sp>
      <p:sp>
        <p:nvSpPr>
          <p:cNvPr id="22" name="Text 20"/>
          <p:cNvSpPr/>
          <p:nvPr/>
        </p:nvSpPr>
        <p:spPr>
          <a:xfrm>
            <a:off x="9594771" y="5784652"/>
            <a:ext cx="3402330" cy="425291"/>
          </a:xfrm>
          <a:prstGeom prst="rect">
            <a:avLst/>
          </a:prstGeom>
          <a:noFill/>
          <a:ln/>
        </p:spPr>
        <p:txBody>
          <a:bodyPr wrap="none" lIns="0" tIns="0" rIns="0" bIns="0" rtlCol="0" anchor="t"/>
          <a:lstStyle/>
          <a:p>
            <a:pPr algn="ctr" indent="0" marL="0">
              <a:lnSpc>
                <a:spcPts val="3300"/>
              </a:lnSpc>
              <a:buNone/>
            </a:pPr>
            <a:r>
              <a:rPr lang="en-US" sz="2650" dirty="0">
                <a:solidFill>
                  <a:srgbClr val="3C3939"/>
                </a:solidFill>
                <a:latin typeface="Raleway" pitchFamily="34" charset="0"/>
                <a:ea typeface="Raleway" pitchFamily="34" charset="-122"/>
                <a:cs typeface="Raleway" pitchFamily="34" charset="-120"/>
              </a:rPr>
              <a:t>Flatten</a:t>
            </a:r>
            <a:endParaRPr lang="en-US" sz="2650" dirty="0"/>
          </a:p>
        </p:txBody>
      </p:sp>
      <p:sp>
        <p:nvSpPr>
          <p:cNvPr id="23" name="Text 21"/>
          <p:cNvSpPr/>
          <p:nvPr/>
        </p:nvSpPr>
        <p:spPr>
          <a:xfrm>
            <a:off x="8982313" y="6346031"/>
            <a:ext cx="4627364" cy="362903"/>
          </a:xfrm>
          <a:prstGeom prst="rect">
            <a:avLst/>
          </a:prstGeom>
          <a:noFill/>
          <a:ln/>
        </p:spPr>
        <p:txBody>
          <a:bodyPr wrap="none" lIns="0" tIns="0" rIns="0" bIns="0" rtlCol="0" anchor="t"/>
          <a:lstStyle/>
          <a:p>
            <a:pPr algn="ctr" indent="0" marL="0">
              <a:lnSpc>
                <a:spcPts val="2850"/>
              </a:lnSpc>
              <a:buNone/>
            </a:pPr>
            <a:r>
              <a:rPr lang="en-US" sz="1750" dirty="0">
                <a:solidFill>
                  <a:srgbClr val="3C3939"/>
                </a:solidFill>
                <a:latin typeface="Roboto" pitchFamily="34" charset="0"/>
                <a:ea typeface="Roboto" pitchFamily="34" charset="-122"/>
                <a:cs typeface="Roboto" pitchFamily="34" charset="-120"/>
              </a:rPr>
              <a:t>Chuyển đổi ma trận hình ảnh thành vector.</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66167" y="798909"/>
            <a:ext cx="13098066" cy="350282"/>
          </a:xfrm>
          <a:prstGeom prst="rect">
            <a:avLst/>
          </a:prstGeom>
          <a:noFill/>
          <a:ln/>
        </p:spPr>
        <p:txBody>
          <a:bodyPr wrap="none" lIns="0" tIns="0" rIns="0" bIns="0" rtlCol="0" anchor="t"/>
          <a:lstStyle/>
          <a:p>
            <a:pPr indent="0" marL="0">
              <a:lnSpc>
                <a:spcPts val="2750"/>
              </a:lnSpc>
              <a:buNone/>
            </a:pPr>
            <a:r>
              <a:rPr lang="en-US" sz="1700" dirty="0">
                <a:solidFill>
                  <a:srgbClr val="3C3939"/>
                </a:solidFill>
                <a:latin typeface="Roboto" pitchFamily="34" charset="0"/>
                <a:ea typeface="Roboto" pitchFamily="34" charset="-122"/>
                <a:cs typeface="Roboto" pitchFamily="34" charset="-120"/>
              </a:rPr>
              <a:t>Kiến trúc CNN:</a:t>
            </a:r>
            <a:endParaRPr lang="en-US" sz="1700" dirty="0"/>
          </a:p>
        </p:txBody>
      </p:sp>
      <p:pic>
        <p:nvPicPr>
          <p:cNvPr id="3" name="Image 0" descr="preencoded.png">    </p:cNvPr>
          <p:cNvPicPr>
            <a:picLocks noChangeAspect="1"/>
          </p:cNvPicPr>
          <p:nvPr/>
        </p:nvPicPr>
        <p:blipFill>
          <a:blip r:embed="rId1"/>
          <a:stretch>
            <a:fillRect/>
          </a:stretch>
        </p:blipFill>
        <p:spPr>
          <a:xfrm>
            <a:off x="766167" y="1395413"/>
            <a:ext cx="12641461" cy="626185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2109" y="637580"/>
            <a:ext cx="4872514" cy="609005"/>
          </a:xfrm>
          <a:prstGeom prst="rect">
            <a:avLst/>
          </a:prstGeom>
          <a:noFill/>
          <a:ln/>
        </p:spPr>
        <p:txBody>
          <a:bodyPr wrap="none" lIns="0" tIns="0" rIns="0" bIns="0" rtlCol="0" anchor="t"/>
          <a:lstStyle/>
          <a:p>
            <a:pPr indent="0" marL="0">
              <a:lnSpc>
                <a:spcPts val="4750"/>
              </a:lnSpc>
              <a:buNone/>
            </a:pPr>
            <a:r>
              <a:rPr lang="en-US" sz="3800" dirty="0">
                <a:solidFill>
                  <a:srgbClr val="1B1B27"/>
                </a:solidFill>
                <a:latin typeface="Raleway" pitchFamily="34" charset="0"/>
                <a:ea typeface="Raleway" pitchFamily="34" charset="-122"/>
                <a:cs typeface="Raleway" pitchFamily="34" charset="-120"/>
              </a:rPr>
              <a:t>Vai trò của từng Lớp</a:t>
            </a:r>
            <a:endParaRPr lang="en-US" sz="3800" dirty="0"/>
          </a:p>
        </p:txBody>
      </p:sp>
      <p:sp>
        <p:nvSpPr>
          <p:cNvPr id="3" name="Shape 1"/>
          <p:cNvSpPr/>
          <p:nvPr/>
        </p:nvSpPr>
        <p:spPr>
          <a:xfrm>
            <a:off x="682109" y="1758077"/>
            <a:ext cx="438507" cy="438507"/>
          </a:xfrm>
          <a:prstGeom prst="roundRect">
            <a:avLst>
              <a:gd name="adj" fmla="val 18668"/>
            </a:avLst>
          </a:prstGeom>
          <a:solidFill>
            <a:srgbClr val="E1E1EA"/>
          </a:solidFill>
          <a:ln w="7620">
            <a:solidFill>
              <a:srgbClr val="C7C7D0"/>
            </a:solidFill>
            <a:prstDash val="solid"/>
          </a:ln>
        </p:spPr>
      </p:sp>
      <p:sp>
        <p:nvSpPr>
          <p:cNvPr id="4" name="Text 2"/>
          <p:cNvSpPr/>
          <p:nvPr/>
        </p:nvSpPr>
        <p:spPr>
          <a:xfrm>
            <a:off x="755154" y="1794570"/>
            <a:ext cx="292298" cy="365403"/>
          </a:xfrm>
          <a:prstGeom prst="rect">
            <a:avLst/>
          </a:prstGeom>
          <a:noFill/>
          <a:ln/>
        </p:spPr>
        <p:txBody>
          <a:bodyPr wrap="none" lIns="0" tIns="0" rIns="0" bIns="0" rtlCol="0" anchor="t"/>
          <a:lstStyle/>
          <a:p>
            <a:pPr algn="ctr" indent="0" marL="0">
              <a:lnSpc>
                <a:spcPts val="2300"/>
              </a:lnSpc>
              <a:buNone/>
            </a:pPr>
            <a:r>
              <a:rPr lang="en-US" sz="2300" dirty="0">
                <a:solidFill>
                  <a:srgbClr val="3C3939"/>
                </a:solidFill>
                <a:latin typeface="Raleway" pitchFamily="34" charset="0"/>
                <a:ea typeface="Raleway" pitchFamily="34" charset="-122"/>
                <a:cs typeface="Raleway" pitchFamily="34" charset="-120"/>
              </a:rPr>
              <a:t>1</a:t>
            </a:r>
            <a:endParaRPr lang="en-US" sz="2300" dirty="0"/>
          </a:p>
        </p:txBody>
      </p:sp>
      <p:sp>
        <p:nvSpPr>
          <p:cNvPr id="5" name="Text 3"/>
          <p:cNvSpPr/>
          <p:nvPr/>
        </p:nvSpPr>
        <p:spPr>
          <a:xfrm>
            <a:off x="1315403" y="1758077"/>
            <a:ext cx="2436257" cy="304443"/>
          </a:xfrm>
          <a:prstGeom prst="rect">
            <a:avLst/>
          </a:prstGeom>
          <a:noFill/>
          <a:ln/>
        </p:spPr>
        <p:txBody>
          <a:bodyPr wrap="none" lIns="0" tIns="0" rIns="0" bIns="0" rtlCol="0" anchor="t"/>
          <a:lstStyle/>
          <a:p>
            <a:pPr indent="0" marL="0">
              <a:lnSpc>
                <a:spcPts val="2350"/>
              </a:lnSpc>
              <a:buNone/>
            </a:pPr>
            <a:r>
              <a:rPr lang="en-US" sz="1900" dirty="0">
                <a:solidFill>
                  <a:srgbClr val="3C3939"/>
                </a:solidFill>
                <a:latin typeface="Raleway" pitchFamily="34" charset="0"/>
                <a:ea typeface="Raleway" pitchFamily="34" charset="-122"/>
                <a:cs typeface="Raleway" pitchFamily="34" charset="-120"/>
              </a:rPr>
              <a:t>Conv2D</a:t>
            </a:r>
            <a:endParaRPr lang="en-US" sz="1900" dirty="0"/>
          </a:p>
        </p:txBody>
      </p:sp>
      <p:sp>
        <p:nvSpPr>
          <p:cNvPr id="6" name="Text 4"/>
          <p:cNvSpPr/>
          <p:nvPr/>
        </p:nvSpPr>
        <p:spPr>
          <a:xfrm>
            <a:off x="1315403" y="2179439"/>
            <a:ext cx="5902404" cy="1247299"/>
          </a:xfrm>
          <a:prstGeom prst="rect">
            <a:avLst/>
          </a:prstGeom>
          <a:noFill/>
          <a:ln/>
        </p:spPr>
        <p:txBody>
          <a:bodyPr wrap="square" lIns="0" tIns="0" rIns="0" bIns="0" rtlCol="0" anchor="t"/>
          <a:lstStyle/>
          <a:p>
            <a:pPr indent="0" marL="0">
              <a:lnSpc>
                <a:spcPts val="2450"/>
              </a:lnSpc>
              <a:buNone/>
            </a:pPr>
            <a:r>
              <a:rPr lang="en-US" sz="1500" dirty="0">
                <a:solidFill>
                  <a:srgbClr val="3C3939"/>
                </a:solidFill>
                <a:latin typeface="Roboto" pitchFamily="34" charset="0"/>
                <a:ea typeface="Roboto" pitchFamily="34" charset="-122"/>
                <a:cs typeface="Roboto" pitchFamily="34" charset="-120"/>
              </a:rPr>
              <a:t>Lớp Conv2D là lớp đầu tiên trong mô hình CNN. Nó có nhiệm vụ trích xuất các đặc trưng cơ bản như cạnh, góc, hình dạng từ hình ảnh đầu vào. Các bộ lọc (filters) trong lớp này sẽ học để phát hiện các đặc trưng này và tạo ra một ma trận đặc trưng (feature map).</a:t>
            </a:r>
            <a:endParaRPr lang="en-US" sz="1500" dirty="0"/>
          </a:p>
        </p:txBody>
      </p:sp>
      <p:sp>
        <p:nvSpPr>
          <p:cNvPr id="7" name="Shape 5"/>
          <p:cNvSpPr/>
          <p:nvPr/>
        </p:nvSpPr>
        <p:spPr>
          <a:xfrm>
            <a:off x="7412593" y="1758077"/>
            <a:ext cx="438507" cy="438507"/>
          </a:xfrm>
          <a:prstGeom prst="roundRect">
            <a:avLst>
              <a:gd name="adj" fmla="val 18668"/>
            </a:avLst>
          </a:prstGeom>
          <a:solidFill>
            <a:srgbClr val="E1E1EA"/>
          </a:solidFill>
          <a:ln w="7620">
            <a:solidFill>
              <a:srgbClr val="C7C7D0"/>
            </a:solidFill>
            <a:prstDash val="solid"/>
          </a:ln>
        </p:spPr>
      </p:sp>
      <p:sp>
        <p:nvSpPr>
          <p:cNvPr id="8" name="Text 6"/>
          <p:cNvSpPr/>
          <p:nvPr/>
        </p:nvSpPr>
        <p:spPr>
          <a:xfrm>
            <a:off x="7485638" y="1794570"/>
            <a:ext cx="292298" cy="365403"/>
          </a:xfrm>
          <a:prstGeom prst="rect">
            <a:avLst/>
          </a:prstGeom>
          <a:noFill/>
          <a:ln/>
        </p:spPr>
        <p:txBody>
          <a:bodyPr wrap="none" lIns="0" tIns="0" rIns="0" bIns="0" rtlCol="0" anchor="t"/>
          <a:lstStyle/>
          <a:p>
            <a:pPr algn="ctr" indent="0" marL="0">
              <a:lnSpc>
                <a:spcPts val="2300"/>
              </a:lnSpc>
              <a:buNone/>
            </a:pPr>
            <a:r>
              <a:rPr lang="en-US" sz="2300" dirty="0">
                <a:solidFill>
                  <a:srgbClr val="3C3939"/>
                </a:solidFill>
                <a:latin typeface="Raleway" pitchFamily="34" charset="0"/>
                <a:ea typeface="Raleway" pitchFamily="34" charset="-122"/>
                <a:cs typeface="Raleway" pitchFamily="34" charset="-120"/>
              </a:rPr>
              <a:t>2</a:t>
            </a:r>
            <a:endParaRPr lang="en-US" sz="2300" dirty="0"/>
          </a:p>
        </p:txBody>
      </p:sp>
      <p:sp>
        <p:nvSpPr>
          <p:cNvPr id="9" name="Text 7"/>
          <p:cNvSpPr/>
          <p:nvPr/>
        </p:nvSpPr>
        <p:spPr>
          <a:xfrm>
            <a:off x="8045887" y="1758077"/>
            <a:ext cx="2436257" cy="304443"/>
          </a:xfrm>
          <a:prstGeom prst="rect">
            <a:avLst/>
          </a:prstGeom>
          <a:noFill/>
          <a:ln/>
        </p:spPr>
        <p:txBody>
          <a:bodyPr wrap="none" lIns="0" tIns="0" rIns="0" bIns="0" rtlCol="0" anchor="t"/>
          <a:lstStyle/>
          <a:p>
            <a:pPr indent="0" marL="0">
              <a:lnSpc>
                <a:spcPts val="2350"/>
              </a:lnSpc>
              <a:buNone/>
            </a:pPr>
            <a:r>
              <a:rPr lang="en-US" sz="1900" dirty="0">
                <a:solidFill>
                  <a:srgbClr val="3C3939"/>
                </a:solidFill>
                <a:latin typeface="Raleway" pitchFamily="34" charset="0"/>
                <a:ea typeface="Raleway" pitchFamily="34" charset="-122"/>
                <a:cs typeface="Raleway" pitchFamily="34" charset="-120"/>
              </a:rPr>
              <a:t>BatchNormalization</a:t>
            </a:r>
            <a:endParaRPr lang="en-US" sz="1900" dirty="0"/>
          </a:p>
        </p:txBody>
      </p:sp>
      <p:sp>
        <p:nvSpPr>
          <p:cNvPr id="10" name="Text 8"/>
          <p:cNvSpPr/>
          <p:nvPr/>
        </p:nvSpPr>
        <p:spPr>
          <a:xfrm>
            <a:off x="8045887" y="2179439"/>
            <a:ext cx="5902404" cy="1247299"/>
          </a:xfrm>
          <a:prstGeom prst="rect">
            <a:avLst/>
          </a:prstGeom>
          <a:noFill/>
          <a:ln/>
        </p:spPr>
        <p:txBody>
          <a:bodyPr wrap="square" lIns="0" tIns="0" rIns="0" bIns="0" rtlCol="0" anchor="t"/>
          <a:lstStyle/>
          <a:p>
            <a:pPr indent="0" marL="0">
              <a:lnSpc>
                <a:spcPts val="2450"/>
              </a:lnSpc>
              <a:buNone/>
            </a:pPr>
            <a:r>
              <a:rPr lang="en-US" sz="1500" dirty="0">
                <a:solidFill>
                  <a:srgbClr val="3C3939"/>
                </a:solidFill>
                <a:latin typeface="Roboto" pitchFamily="34" charset="0"/>
                <a:ea typeface="Roboto" pitchFamily="34" charset="-122"/>
                <a:cs typeface="Roboto" pitchFamily="34" charset="-120"/>
              </a:rPr>
              <a:t>Lớp BatchNormalization đóng vai trò ổn định và tăng tốc quá trình huấn luyện mô hình. Nó chuẩn hóa dữ liệu đầu vào của mỗi lớp, giúp giảm hiện tượng Internal Covariate Shift và tăng tốc độ hội tụ của mô hình.</a:t>
            </a:r>
            <a:endParaRPr lang="en-US" sz="1500" dirty="0"/>
          </a:p>
        </p:txBody>
      </p:sp>
      <p:sp>
        <p:nvSpPr>
          <p:cNvPr id="11" name="Shape 9"/>
          <p:cNvSpPr/>
          <p:nvPr/>
        </p:nvSpPr>
        <p:spPr>
          <a:xfrm>
            <a:off x="682109" y="3840718"/>
            <a:ext cx="438507" cy="438507"/>
          </a:xfrm>
          <a:prstGeom prst="roundRect">
            <a:avLst>
              <a:gd name="adj" fmla="val 18668"/>
            </a:avLst>
          </a:prstGeom>
          <a:solidFill>
            <a:srgbClr val="E1E1EA"/>
          </a:solidFill>
          <a:ln w="7620">
            <a:solidFill>
              <a:srgbClr val="C7C7D0"/>
            </a:solidFill>
            <a:prstDash val="solid"/>
          </a:ln>
        </p:spPr>
      </p:sp>
      <p:sp>
        <p:nvSpPr>
          <p:cNvPr id="12" name="Text 10"/>
          <p:cNvSpPr/>
          <p:nvPr/>
        </p:nvSpPr>
        <p:spPr>
          <a:xfrm>
            <a:off x="755154" y="3877211"/>
            <a:ext cx="292298" cy="365403"/>
          </a:xfrm>
          <a:prstGeom prst="rect">
            <a:avLst/>
          </a:prstGeom>
          <a:noFill/>
          <a:ln/>
        </p:spPr>
        <p:txBody>
          <a:bodyPr wrap="none" lIns="0" tIns="0" rIns="0" bIns="0" rtlCol="0" anchor="t"/>
          <a:lstStyle/>
          <a:p>
            <a:pPr algn="ctr" indent="0" marL="0">
              <a:lnSpc>
                <a:spcPts val="2300"/>
              </a:lnSpc>
              <a:buNone/>
            </a:pPr>
            <a:r>
              <a:rPr lang="en-US" sz="2300" dirty="0">
                <a:solidFill>
                  <a:srgbClr val="3C3939"/>
                </a:solidFill>
                <a:latin typeface="Raleway" pitchFamily="34" charset="0"/>
                <a:ea typeface="Raleway" pitchFamily="34" charset="-122"/>
                <a:cs typeface="Raleway" pitchFamily="34" charset="-120"/>
              </a:rPr>
              <a:t>3</a:t>
            </a:r>
            <a:endParaRPr lang="en-US" sz="2300" dirty="0"/>
          </a:p>
        </p:txBody>
      </p:sp>
      <p:sp>
        <p:nvSpPr>
          <p:cNvPr id="13" name="Text 11"/>
          <p:cNvSpPr/>
          <p:nvPr/>
        </p:nvSpPr>
        <p:spPr>
          <a:xfrm>
            <a:off x="1315403" y="3840718"/>
            <a:ext cx="2436257" cy="304443"/>
          </a:xfrm>
          <a:prstGeom prst="rect">
            <a:avLst/>
          </a:prstGeom>
          <a:noFill/>
          <a:ln/>
        </p:spPr>
        <p:txBody>
          <a:bodyPr wrap="none" lIns="0" tIns="0" rIns="0" bIns="0" rtlCol="0" anchor="t"/>
          <a:lstStyle/>
          <a:p>
            <a:pPr indent="0" marL="0">
              <a:lnSpc>
                <a:spcPts val="2350"/>
              </a:lnSpc>
              <a:buNone/>
            </a:pPr>
            <a:r>
              <a:rPr lang="en-US" sz="1900" dirty="0">
                <a:solidFill>
                  <a:srgbClr val="3C3939"/>
                </a:solidFill>
                <a:latin typeface="Raleway" pitchFamily="34" charset="0"/>
                <a:ea typeface="Raleway" pitchFamily="34" charset="-122"/>
                <a:cs typeface="Raleway" pitchFamily="34" charset="-120"/>
              </a:rPr>
              <a:t>MaxPooling</a:t>
            </a:r>
            <a:endParaRPr lang="en-US" sz="1900" dirty="0"/>
          </a:p>
        </p:txBody>
      </p:sp>
      <p:sp>
        <p:nvSpPr>
          <p:cNvPr id="14" name="Text 12"/>
          <p:cNvSpPr/>
          <p:nvPr/>
        </p:nvSpPr>
        <p:spPr>
          <a:xfrm>
            <a:off x="1315403" y="4262080"/>
            <a:ext cx="5902404" cy="1247299"/>
          </a:xfrm>
          <a:prstGeom prst="rect">
            <a:avLst/>
          </a:prstGeom>
          <a:noFill/>
          <a:ln/>
        </p:spPr>
        <p:txBody>
          <a:bodyPr wrap="square" lIns="0" tIns="0" rIns="0" bIns="0" rtlCol="0" anchor="t"/>
          <a:lstStyle/>
          <a:p>
            <a:pPr indent="0" marL="0">
              <a:lnSpc>
                <a:spcPts val="2450"/>
              </a:lnSpc>
              <a:buNone/>
            </a:pPr>
            <a:r>
              <a:rPr lang="en-US" sz="1500" dirty="0">
                <a:solidFill>
                  <a:srgbClr val="3C3939"/>
                </a:solidFill>
                <a:latin typeface="Roboto" pitchFamily="34" charset="0"/>
                <a:ea typeface="Roboto" pitchFamily="34" charset="-122"/>
                <a:cs typeface="Roboto" pitchFamily="34" charset="-120"/>
              </a:rPr>
              <a:t>Lớp MaxPooling giúp giảm kích thước của ma trận đặc trưng mà vẫn giữ lại các thông tin quan trọng. Nó thực hiện thao tác lấy giá trị lớn nhất trong từng ô vuông của ma trận, từ đó tạo ra một ma trận mới có kích thước nhỏ hơn.</a:t>
            </a:r>
            <a:endParaRPr lang="en-US" sz="1500" dirty="0"/>
          </a:p>
        </p:txBody>
      </p:sp>
      <p:sp>
        <p:nvSpPr>
          <p:cNvPr id="15" name="Shape 13"/>
          <p:cNvSpPr/>
          <p:nvPr/>
        </p:nvSpPr>
        <p:spPr>
          <a:xfrm>
            <a:off x="7412593" y="3840718"/>
            <a:ext cx="438507" cy="438507"/>
          </a:xfrm>
          <a:prstGeom prst="roundRect">
            <a:avLst>
              <a:gd name="adj" fmla="val 18668"/>
            </a:avLst>
          </a:prstGeom>
          <a:solidFill>
            <a:srgbClr val="E1E1EA"/>
          </a:solidFill>
          <a:ln w="7620">
            <a:solidFill>
              <a:srgbClr val="C7C7D0"/>
            </a:solidFill>
            <a:prstDash val="solid"/>
          </a:ln>
        </p:spPr>
      </p:sp>
      <p:sp>
        <p:nvSpPr>
          <p:cNvPr id="16" name="Text 14"/>
          <p:cNvSpPr/>
          <p:nvPr/>
        </p:nvSpPr>
        <p:spPr>
          <a:xfrm>
            <a:off x="7485638" y="3877211"/>
            <a:ext cx="292298" cy="365403"/>
          </a:xfrm>
          <a:prstGeom prst="rect">
            <a:avLst/>
          </a:prstGeom>
          <a:noFill/>
          <a:ln/>
        </p:spPr>
        <p:txBody>
          <a:bodyPr wrap="none" lIns="0" tIns="0" rIns="0" bIns="0" rtlCol="0" anchor="t"/>
          <a:lstStyle/>
          <a:p>
            <a:pPr algn="ctr" indent="0" marL="0">
              <a:lnSpc>
                <a:spcPts val="2300"/>
              </a:lnSpc>
              <a:buNone/>
            </a:pPr>
            <a:r>
              <a:rPr lang="en-US" sz="2300" dirty="0">
                <a:solidFill>
                  <a:srgbClr val="3C3939"/>
                </a:solidFill>
                <a:latin typeface="Raleway" pitchFamily="34" charset="0"/>
                <a:ea typeface="Raleway" pitchFamily="34" charset="-122"/>
                <a:cs typeface="Raleway" pitchFamily="34" charset="-120"/>
              </a:rPr>
              <a:t>4</a:t>
            </a:r>
            <a:endParaRPr lang="en-US" sz="2300" dirty="0"/>
          </a:p>
        </p:txBody>
      </p:sp>
      <p:sp>
        <p:nvSpPr>
          <p:cNvPr id="17" name="Text 15"/>
          <p:cNvSpPr/>
          <p:nvPr/>
        </p:nvSpPr>
        <p:spPr>
          <a:xfrm>
            <a:off x="8045887" y="3840718"/>
            <a:ext cx="2436257" cy="304443"/>
          </a:xfrm>
          <a:prstGeom prst="rect">
            <a:avLst/>
          </a:prstGeom>
          <a:noFill/>
          <a:ln/>
        </p:spPr>
        <p:txBody>
          <a:bodyPr wrap="none" lIns="0" tIns="0" rIns="0" bIns="0" rtlCol="0" anchor="t"/>
          <a:lstStyle/>
          <a:p>
            <a:pPr indent="0" marL="0">
              <a:lnSpc>
                <a:spcPts val="2350"/>
              </a:lnSpc>
              <a:buNone/>
            </a:pPr>
            <a:r>
              <a:rPr lang="en-US" sz="1900" dirty="0">
                <a:solidFill>
                  <a:srgbClr val="3C3939"/>
                </a:solidFill>
                <a:latin typeface="Raleway" pitchFamily="34" charset="0"/>
                <a:ea typeface="Raleway" pitchFamily="34" charset="-122"/>
                <a:cs typeface="Raleway" pitchFamily="34" charset="-120"/>
              </a:rPr>
              <a:t>Flatten</a:t>
            </a:r>
            <a:endParaRPr lang="en-US" sz="1900" dirty="0"/>
          </a:p>
        </p:txBody>
      </p:sp>
      <p:sp>
        <p:nvSpPr>
          <p:cNvPr id="18" name="Text 16"/>
          <p:cNvSpPr/>
          <p:nvPr/>
        </p:nvSpPr>
        <p:spPr>
          <a:xfrm>
            <a:off x="8045887" y="4262080"/>
            <a:ext cx="5902404" cy="623649"/>
          </a:xfrm>
          <a:prstGeom prst="rect">
            <a:avLst/>
          </a:prstGeom>
          <a:noFill/>
          <a:ln/>
        </p:spPr>
        <p:txBody>
          <a:bodyPr wrap="square" lIns="0" tIns="0" rIns="0" bIns="0" rtlCol="0" anchor="t"/>
          <a:lstStyle/>
          <a:p>
            <a:pPr indent="0" marL="0">
              <a:lnSpc>
                <a:spcPts val="2450"/>
              </a:lnSpc>
              <a:buNone/>
            </a:pPr>
            <a:r>
              <a:rPr lang="en-US" sz="1500" dirty="0">
                <a:solidFill>
                  <a:srgbClr val="3C3939"/>
                </a:solidFill>
                <a:latin typeface="Roboto" pitchFamily="34" charset="0"/>
                <a:ea typeface="Roboto" pitchFamily="34" charset="-122"/>
                <a:cs typeface="Roboto" pitchFamily="34" charset="-120"/>
              </a:rPr>
              <a:t>Lớp Flatten có nhiệm vụ chuyển đổi ma trận đặc trưng thành một vector một chiều, để có thể đưa vào lớp Dense tiếp theo.</a:t>
            </a:r>
            <a:endParaRPr lang="en-US" sz="1500" dirty="0"/>
          </a:p>
        </p:txBody>
      </p:sp>
      <p:sp>
        <p:nvSpPr>
          <p:cNvPr id="19" name="Shape 17"/>
          <p:cNvSpPr/>
          <p:nvPr/>
        </p:nvSpPr>
        <p:spPr>
          <a:xfrm>
            <a:off x="682109" y="5923359"/>
            <a:ext cx="438507" cy="438507"/>
          </a:xfrm>
          <a:prstGeom prst="roundRect">
            <a:avLst>
              <a:gd name="adj" fmla="val 18668"/>
            </a:avLst>
          </a:prstGeom>
          <a:solidFill>
            <a:srgbClr val="E1E1EA"/>
          </a:solidFill>
          <a:ln w="7620">
            <a:solidFill>
              <a:srgbClr val="C7C7D0"/>
            </a:solidFill>
            <a:prstDash val="solid"/>
          </a:ln>
        </p:spPr>
      </p:sp>
      <p:sp>
        <p:nvSpPr>
          <p:cNvPr id="20" name="Text 18"/>
          <p:cNvSpPr/>
          <p:nvPr/>
        </p:nvSpPr>
        <p:spPr>
          <a:xfrm>
            <a:off x="755154" y="5959852"/>
            <a:ext cx="292298" cy="365403"/>
          </a:xfrm>
          <a:prstGeom prst="rect">
            <a:avLst/>
          </a:prstGeom>
          <a:noFill/>
          <a:ln/>
        </p:spPr>
        <p:txBody>
          <a:bodyPr wrap="none" lIns="0" tIns="0" rIns="0" bIns="0" rtlCol="0" anchor="t"/>
          <a:lstStyle/>
          <a:p>
            <a:pPr algn="ctr" indent="0" marL="0">
              <a:lnSpc>
                <a:spcPts val="2300"/>
              </a:lnSpc>
              <a:buNone/>
            </a:pPr>
            <a:r>
              <a:rPr lang="en-US" sz="2300" dirty="0">
                <a:solidFill>
                  <a:srgbClr val="3C3939"/>
                </a:solidFill>
                <a:latin typeface="Raleway" pitchFamily="34" charset="0"/>
                <a:ea typeface="Raleway" pitchFamily="34" charset="-122"/>
                <a:cs typeface="Raleway" pitchFamily="34" charset="-120"/>
              </a:rPr>
              <a:t>5</a:t>
            </a:r>
            <a:endParaRPr lang="en-US" sz="2300" dirty="0"/>
          </a:p>
        </p:txBody>
      </p:sp>
      <p:sp>
        <p:nvSpPr>
          <p:cNvPr id="21" name="Text 19"/>
          <p:cNvSpPr/>
          <p:nvPr/>
        </p:nvSpPr>
        <p:spPr>
          <a:xfrm>
            <a:off x="1315403" y="5923359"/>
            <a:ext cx="2436257" cy="304443"/>
          </a:xfrm>
          <a:prstGeom prst="rect">
            <a:avLst/>
          </a:prstGeom>
          <a:noFill/>
          <a:ln/>
        </p:spPr>
        <p:txBody>
          <a:bodyPr wrap="none" lIns="0" tIns="0" rIns="0" bIns="0" rtlCol="0" anchor="t"/>
          <a:lstStyle/>
          <a:p>
            <a:pPr indent="0" marL="0">
              <a:lnSpc>
                <a:spcPts val="2350"/>
              </a:lnSpc>
              <a:buNone/>
            </a:pPr>
            <a:r>
              <a:rPr lang="en-US" sz="1900" dirty="0">
                <a:solidFill>
                  <a:srgbClr val="3C3939"/>
                </a:solidFill>
                <a:latin typeface="Raleway" pitchFamily="34" charset="0"/>
                <a:ea typeface="Raleway" pitchFamily="34" charset="-122"/>
                <a:cs typeface="Raleway" pitchFamily="34" charset="-120"/>
              </a:rPr>
              <a:t>Dense</a:t>
            </a:r>
            <a:endParaRPr lang="en-US" sz="1900" dirty="0"/>
          </a:p>
        </p:txBody>
      </p:sp>
      <p:sp>
        <p:nvSpPr>
          <p:cNvPr id="22" name="Text 20"/>
          <p:cNvSpPr/>
          <p:nvPr/>
        </p:nvSpPr>
        <p:spPr>
          <a:xfrm>
            <a:off x="1315403" y="6344722"/>
            <a:ext cx="5902404" cy="1247299"/>
          </a:xfrm>
          <a:prstGeom prst="rect">
            <a:avLst/>
          </a:prstGeom>
          <a:noFill/>
          <a:ln/>
        </p:spPr>
        <p:txBody>
          <a:bodyPr wrap="square" lIns="0" tIns="0" rIns="0" bIns="0" rtlCol="0" anchor="t"/>
          <a:lstStyle/>
          <a:p>
            <a:pPr indent="0" marL="0">
              <a:lnSpc>
                <a:spcPts val="2450"/>
              </a:lnSpc>
              <a:buNone/>
            </a:pPr>
            <a:r>
              <a:rPr lang="en-US" sz="1500" dirty="0">
                <a:solidFill>
                  <a:srgbClr val="3C3939"/>
                </a:solidFill>
                <a:latin typeface="Roboto" pitchFamily="34" charset="0"/>
                <a:ea typeface="Roboto" pitchFamily="34" charset="-122"/>
                <a:cs typeface="Roboto" pitchFamily="34" charset="-120"/>
              </a:rPr>
              <a:t>Lớp Dense là lớp kết nối đầy đủ, nơi các nơ-ron trong lớp này kết nối với tất cả các nơ-ron trong lớp trước đó. Lớp này sẽ học các đặc trưng cấp cao từ các đặc trưng đã được trích xuất, và thực hiện phân loại dựa trên những đặc trưng này.</a:t>
            </a:r>
            <a:endParaRPr lang="en-US" sz="1500" dirty="0"/>
          </a:p>
        </p:txBody>
      </p:sp>
      <p:sp>
        <p:nvSpPr>
          <p:cNvPr id="23" name="Shape 21"/>
          <p:cNvSpPr/>
          <p:nvPr/>
        </p:nvSpPr>
        <p:spPr>
          <a:xfrm>
            <a:off x="7412593" y="5923359"/>
            <a:ext cx="438507" cy="438507"/>
          </a:xfrm>
          <a:prstGeom prst="roundRect">
            <a:avLst>
              <a:gd name="adj" fmla="val 18668"/>
            </a:avLst>
          </a:prstGeom>
          <a:solidFill>
            <a:srgbClr val="E1E1EA"/>
          </a:solidFill>
          <a:ln w="7620">
            <a:solidFill>
              <a:srgbClr val="C7C7D0"/>
            </a:solidFill>
            <a:prstDash val="solid"/>
          </a:ln>
        </p:spPr>
      </p:sp>
      <p:sp>
        <p:nvSpPr>
          <p:cNvPr id="24" name="Text 22"/>
          <p:cNvSpPr/>
          <p:nvPr/>
        </p:nvSpPr>
        <p:spPr>
          <a:xfrm>
            <a:off x="7485638" y="5959852"/>
            <a:ext cx="292298" cy="365403"/>
          </a:xfrm>
          <a:prstGeom prst="rect">
            <a:avLst/>
          </a:prstGeom>
          <a:noFill/>
          <a:ln/>
        </p:spPr>
        <p:txBody>
          <a:bodyPr wrap="none" lIns="0" tIns="0" rIns="0" bIns="0" rtlCol="0" anchor="t"/>
          <a:lstStyle/>
          <a:p>
            <a:pPr algn="ctr" indent="0" marL="0">
              <a:lnSpc>
                <a:spcPts val="2300"/>
              </a:lnSpc>
              <a:buNone/>
            </a:pPr>
            <a:r>
              <a:rPr lang="en-US" sz="2300" dirty="0">
                <a:solidFill>
                  <a:srgbClr val="3C3939"/>
                </a:solidFill>
                <a:latin typeface="Raleway" pitchFamily="34" charset="0"/>
                <a:ea typeface="Raleway" pitchFamily="34" charset="-122"/>
                <a:cs typeface="Raleway" pitchFamily="34" charset="-120"/>
              </a:rPr>
              <a:t>6</a:t>
            </a:r>
            <a:endParaRPr lang="en-US" sz="2300" dirty="0"/>
          </a:p>
        </p:txBody>
      </p:sp>
      <p:sp>
        <p:nvSpPr>
          <p:cNvPr id="25" name="Text 23"/>
          <p:cNvSpPr/>
          <p:nvPr/>
        </p:nvSpPr>
        <p:spPr>
          <a:xfrm>
            <a:off x="8045887" y="5923359"/>
            <a:ext cx="2436257" cy="304443"/>
          </a:xfrm>
          <a:prstGeom prst="rect">
            <a:avLst/>
          </a:prstGeom>
          <a:noFill/>
          <a:ln/>
        </p:spPr>
        <p:txBody>
          <a:bodyPr wrap="none" lIns="0" tIns="0" rIns="0" bIns="0" rtlCol="0" anchor="t"/>
          <a:lstStyle/>
          <a:p>
            <a:pPr indent="0" marL="0">
              <a:lnSpc>
                <a:spcPts val="2350"/>
              </a:lnSpc>
              <a:buNone/>
            </a:pPr>
            <a:r>
              <a:rPr lang="en-US" sz="1900" dirty="0">
                <a:solidFill>
                  <a:srgbClr val="3C3939"/>
                </a:solidFill>
                <a:latin typeface="Raleway" pitchFamily="34" charset="0"/>
                <a:ea typeface="Raleway" pitchFamily="34" charset="-122"/>
                <a:cs typeface="Raleway" pitchFamily="34" charset="-120"/>
              </a:rPr>
              <a:t>Dropout</a:t>
            </a:r>
            <a:endParaRPr lang="en-US" sz="1900" dirty="0"/>
          </a:p>
        </p:txBody>
      </p:sp>
      <p:sp>
        <p:nvSpPr>
          <p:cNvPr id="26" name="Text 24"/>
          <p:cNvSpPr/>
          <p:nvPr/>
        </p:nvSpPr>
        <p:spPr>
          <a:xfrm>
            <a:off x="8045887" y="6344722"/>
            <a:ext cx="5902404" cy="1247299"/>
          </a:xfrm>
          <a:prstGeom prst="rect">
            <a:avLst/>
          </a:prstGeom>
          <a:noFill/>
          <a:ln/>
        </p:spPr>
        <p:txBody>
          <a:bodyPr wrap="square" lIns="0" tIns="0" rIns="0" bIns="0" rtlCol="0" anchor="t"/>
          <a:lstStyle/>
          <a:p>
            <a:pPr indent="0" marL="0">
              <a:lnSpc>
                <a:spcPts val="2450"/>
              </a:lnSpc>
              <a:buNone/>
            </a:pPr>
            <a:r>
              <a:rPr lang="en-US" sz="1500" dirty="0">
                <a:solidFill>
                  <a:srgbClr val="3C3939"/>
                </a:solidFill>
                <a:latin typeface="Roboto" pitchFamily="34" charset="0"/>
                <a:ea typeface="Roboto" pitchFamily="34" charset="-122"/>
                <a:cs typeface="Roboto" pitchFamily="34" charset="-120"/>
              </a:rPr>
              <a:t>Lớp Dropout được sử dụng để ngăn ngừa hiện tượng overfitting trong quá trình huấn luyện. Nó hoạt động bằng cách tắt ngẫu nhiên một số nơ-ron trong lớp, buộc mô hình phải học cách tổng hợp các đặc trưng một cách hiệu quả hơn.</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2025-03-10T15:03:53Z</dcterms:created>
  <dcterms:modified xsi:type="dcterms:W3CDTF">2025-03-10T15:03:53Z</dcterms:modified>
</cp:coreProperties>
</file>